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5" r:id="rId5"/>
    <p:sldMasterId id="2147483920" r:id="rId6"/>
  </p:sldMasterIdLst>
  <p:notesMasterIdLst>
    <p:notesMasterId r:id="rId36"/>
  </p:notesMasterIdLst>
  <p:handoutMasterIdLst>
    <p:handoutMasterId r:id="rId37"/>
  </p:handoutMasterIdLst>
  <p:sldIdLst>
    <p:sldId id="3743" r:id="rId7"/>
    <p:sldId id="3818" r:id="rId8"/>
    <p:sldId id="3798" r:id="rId9"/>
    <p:sldId id="3797" r:id="rId10"/>
    <p:sldId id="3810" r:id="rId11"/>
    <p:sldId id="3794" r:id="rId12"/>
    <p:sldId id="3780" r:id="rId13"/>
    <p:sldId id="3819" r:id="rId14"/>
    <p:sldId id="257" r:id="rId15"/>
    <p:sldId id="3820" r:id="rId16"/>
    <p:sldId id="3796" r:id="rId17"/>
    <p:sldId id="258" r:id="rId18"/>
    <p:sldId id="259" r:id="rId19"/>
    <p:sldId id="3799" r:id="rId20"/>
    <p:sldId id="3814" r:id="rId21"/>
    <p:sldId id="3815" r:id="rId22"/>
    <p:sldId id="260" r:id="rId23"/>
    <p:sldId id="261" r:id="rId24"/>
    <p:sldId id="3804" r:id="rId25"/>
    <p:sldId id="3805" r:id="rId26"/>
    <p:sldId id="3806" r:id="rId27"/>
    <p:sldId id="3812" r:id="rId28"/>
    <p:sldId id="3811" r:id="rId29"/>
    <p:sldId id="3816" r:id="rId30"/>
    <p:sldId id="3817" r:id="rId31"/>
    <p:sldId id="3791" r:id="rId32"/>
    <p:sldId id="3807" r:id="rId33"/>
    <p:sldId id="3808" r:id="rId34"/>
    <p:sldId id="3813" r:id="rId35"/>
  </p:sldIdLst>
  <p:sldSz cx="12436475" cy="6994525"/>
  <p:notesSz cx="6858000" cy="3962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854CC7"/>
    <a:srgbClr val="EAEAEA"/>
    <a:srgbClr val="0078D7"/>
    <a:srgbClr val="2560E0"/>
    <a:srgbClr val="CB2E6D"/>
    <a:srgbClr val="D83B01"/>
    <a:srgbClr val="00B294"/>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E432A-1C72-4231-9780-F0A18D7DF950}" v="102" dt="2019-11-19T22:12:42.152"/>
    <p1510:client id="{0F10E1F0-FED9-420F-946C-E359427EC862}" v="5" dt="2019-11-19T10:32:31.872"/>
    <p1510:client id="{31A77727-9606-4B8B-A5F4-89FA3DE3791D}" v="14" dt="2019-11-20T04:01:07.442"/>
    <p1510:client id="{53C17EDA-AF94-4239-B0A8-225EA47CFC77}" v="347" dt="2019-11-20T04:04:38.999"/>
    <p1510:client id="{88F57C08-9662-47FF-94F2-91A95BB70692}" v="79" dt="2019-11-19T18:34:58.831"/>
    <p1510:client id="{A2FA312B-DEB2-4F95-A265-449FC3FE403F}" v="22" dt="2019-11-19T11:16:00.623"/>
    <p1510:client id="{DDFE4298-ED9D-465E-87CC-6E46D8DE77FA}" v="1" dt="2019-11-20T03:45:35.243"/>
    <p1510:client id="{E4EB40F3-B50F-40CA-8F33-CB8546A2DBE0}" v="339" dt="2019-11-19T11:14:03.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33" y="81"/>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11/20/2019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11/20/2019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Event Grid on IoT Edge is now available in preview, allowing customers to adopt event-driven architectures on solutions created for disconnected environments or hybrid setups, bringing a powerful cloud application pattern to the edge. Using containers, the solution enables the pub-sub semantics available in Azure to work between modules within the same edge device and also between edge devices for disconnected environments, as well as sending events from the edge to the cloud for hybrid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1FEA-150E-400E-8D3F-002F1FA06FFE}"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46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C30FF-856E-46D6-864C-49C18746E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33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011528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47267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70523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417943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97462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That’s it, the last session of the year. I feel like its been a good one – Some new content topic </a:t>
            </a:r>
            <a:r>
              <a:rPr lang="en-US" sz="1200" err="1">
                <a:cs typeface="Calibri"/>
              </a:rPr>
              <a:t>saround</a:t>
            </a:r>
            <a:r>
              <a:rPr lang="en-US" sz="1200">
                <a:cs typeface="Calibri"/>
              </a:rPr>
              <a:t> IoT, integration, Express Route, Front Door sneak peeks, a LOT of governance talks and of course Kos from MSFT with his loose ask me anything no filter greatness last month!</a:t>
            </a:r>
            <a:endParaRPr lang="en-US">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4138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One of the biggest things for us this year has been seeing some new faces get involved in speaking, </a:t>
            </a:r>
            <a:r>
              <a:rPr lang="en-US" sz="1200" err="1">
                <a:cs typeface="Calibri"/>
              </a:rPr>
              <a:t>organising</a:t>
            </a:r>
            <a:r>
              <a:rPr lang="en-US" sz="1200">
                <a:cs typeface="Calibri"/>
              </a:rPr>
              <a:t>, setting up and just generally being apart of the community. </a:t>
            </a:r>
          </a:p>
          <a:p>
            <a:endParaRPr lang="en-US" sz="1200">
              <a:cs typeface="Calibri"/>
            </a:endParaRPr>
          </a:p>
          <a:p>
            <a:r>
              <a:rPr lang="en-US" sz="1200">
                <a:cs typeface="Calibri"/>
              </a:rPr>
              <a:t>For myself, Rory, Dan, Aben and the others we put these meetups on not just for us to present session or for our benefit </a:t>
            </a:r>
          </a:p>
          <a:p>
            <a:r>
              <a:rPr lang="en-US" sz="1200">
                <a:cs typeface="Calibri"/>
              </a:rPr>
              <a:t>But for you guys and seeing new faces in the audience, having good yarns over beer and pizza </a:t>
            </a:r>
            <a:endParaRPr lang="en-US">
              <a:cs typeface="Calibri"/>
            </a:endParaRPr>
          </a:p>
          <a:p>
            <a:r>
              <a:rPr lang="en-US" sz="1200">
                <a:cs typeface="Calibri"/>
              </a:rPr>
              <a:t>Getting fresh speakers stepping up to present is just really awesome! </a:t>
            </a:r>
          </a:p>
          <a:p>
            <a:endParaRPr lang="en-US" sz="1200">
              <a:cs typeface="Calibri"/>
            </a:endParaRPr>
          </a:p>
          <a:p>
            <a:r>
              <a:rPr lang="en-US" sz="1200">
                <a:cs typeface="Calibri"/>
              </a:rPr>
              <a:t>So 2020 that is something we really want to keep pushing on.</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377333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 bootcamp this year was a tough one to organize, we had to source new venues, fresh sponsors, fill more sessions with speakers and find merch!</a:t>
            </a:r>
          </a:p>
          <a:p>
            <a:endParaRPr lang="en-US" sz="1200"/>
          </a:p>
          <a:p>
            <a:r>
              <a:rPr lang="en-US" sz="1200"/>
              <a:t>Luckily we managed to do all that and learn a whole bunch about </a:t>
            </a:r>
            <a:r>
              <a:rPr lang="en-US" sz="1200" err="1"/>
              <a:t>organising</a:t>
            </a:r>
            <a:r>
              <a:rPr lang="en-US" sz="1200"/>
              <a:t> something of that scale along the way. Hopefully, we get to have the opportunity again next to run it here in AKL and hopefully some other similar events throughout the year as well with some help from Microsoft.</a:t>
            </a:r>
            <a:endParaRPr lang="en-US" sz="1200">
              <a:cs typeface="Calibri"/>
            </a:endParaRPr>
          </a:p>
          <a:p>
            <a:endParaRPr lang="en-US" sz="1200"/>
          </a:p>
          <a:p>
            <a:r>
              <a:rPr lang="en-US" sz="1200"/>
              <a:t>Part of the bootcamp was the Science lab – searching for stars using Azure container instances. We obviously got a head start over the rest of the world so as the day went on we dropped down the order</a:t>
            </a:r>
            <a:endParaRPr lang="en-US" sz="1200">
              <a:cs typeface="Calibri"/>
            </a:endParaRPr>
          </a:p>
          <a:p>
            <a:endParaRPr lang="en-US" sz="1200"/>
          </a:p>
          <a:p>
            <a:r>
              <a:rPr lang="en-US" sz="1200"/>
              <a:t>But I believe we finished up 7th in the world. Not bad for little old Auckland going up against the </a:t>
            </a:r>
            <a:r>
              <a:rPr lang="en-US" sz="1200" err="1"/>
              <a:t>Madrids</a:t>
            </a:r>
            <a:r>
              <a:rPr lang="en-US" sz="1200"/>
              <a:t>, London, Berlins of the world!</a:t>
            </a: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78034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294315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Is largely TBC – We will aim to run the first meetup back in January or Feb depending on peoples movements.</a:t>
            </a:r>
          </a:p>
          <a:p>
            <a:endParaRPr lang="en-US" sz="1200">
              <a:cs typeface="Calibri"/>
            </a:endParaRPr>
          </a:p>
          <a:p>
            <a:r>
              <a:rPr lang="en-US" sz="1200">
                <a:cs typeface="Calibri"/>
              </a:rPr>
              <a:t>But between now and then keep an eye open for some comms on meetup / Twitter for general news &amp; happenings. Potentially some polls may go out to get some input from you guys on topics to start the year off with.</a:t>
            </a:r>
          </a:p>
          <a:p>
            <a:endParaRPr lang="en-US" sz="1200">
              <a:cs typeface="Calibri"/>
            </a:endParaRPr>
          </a:p>
          <a:p>
            <a:r>
              <a:rPr lang="en-US" sz="1200">
                <a:cs typeface="Calibri"/>
              </a:rPr>
              <a:t>So other than that, have a great December, Christmas &amp; New Year. We will hopefully see you guys in 2020.</a:t>
            </a:r>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3821585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80576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87854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Who here manages workloads across On-Prem and Azure?</a:t>
            </a:r>
          </a:p>
          <a:p>
            <a:r>
              <a:rPr lang="en-US" sz="1200"/>
              <a:t>What about across multiple cloud platforms?</a:t>
            </a:r>
            <a:endParaRPr lang="en-US" sz="1200">
              <a:cs typeface="Calibri"/>
            </a:endParaRPr>
          </a:p>
          <a:p>
            <a:endParaRPr lang="en-US" sz="1200"/>
          </a:p>
          <a:p>
            <a:r>
              <a:rPr lang="en-US" sz="1200"/>
              <a:t>The Ignite announcements included one around some extension capabilities for hybrid cloud solutions in Azure by way of a new service called Azure Arc.</a:t>
            </a:r>
            <a:endParaRPr lang="en-US" sz="1200">
              <a:cs typeface="Calibri"/>
            </a:endParaRPr>
          </a:p>
          <a:p>
            <a:r>
              <a:rPr lang="en-US" sz="1200"/>
              <a:t>This is a service currently in preview and at its highest level is designed to extend Azure Management to any infrastructure platform. Physical, </a:t>
            </a:r>
            <a:r>
              <a:rPr lang="en-US" sz="1200" err="1"/>
              <a:t>Vm’s</a:t>
            </a:r>
            <a:r>
              <a:rPr lang="en-US" sz="1200"/>
              <a:t>, K8s, GCP, AWS, On prem.</a:t>
            </a:r>
            <a:endParaRPr lang="en-US" sz="1200">
              <a:cs typeface="Calibri"/>
            </a:endParaRPr>
          </a:p>
          <a:p>
            <a:endParaRPr lang="en-US" sz="1200"/>
          </a:p>
          <a:p>
            <a:r>
              <a:rPr lang="en-US" sz="1200"/>
              <a:t>If you work somewhere in which hybrid cloud or multi-cloud is a reality, then you will probably agree that its easy to have a disconnect between platforms when it comes to managing, governing and operating workloads such as </a:t>
            </a:r>
            <a:endParaRPr lang="en-US"/>
          </a:p>
          <a:p>
            <a:r>
              <a:rPr lang="en-US" sz="1200"/>
              <a:t>VM’s, data services &amp; container platforms like Kubernetes.</a:t>
            </a:r>
            <a:endParaRPr lang="en-US" sz="1200">
              <a:cs typeface="Calibri"/>
            </a:endParaRPr>
          </a:p>
          <a:p>
            <a:endParaRPr lang="en-US" sz="1200"/>
          </a:p>
          <a:p>
            <a:r>
              <a:rPr lang="en-US" sz="1200"/>
              <a:t>Naturally, these technologies and the cloud platforms available each do things in different ways. So its kind of expected.</a:t>
            </a:r>
            <a:endParaRPr lang="en-US" sz="1200">
              <a:cs typeface="Calibri"/>
            </a:endParaRPr>
          </a:p>
          <a:p>
            <a:endParaRPr lang="en-US" sz="1200"/>
          </a:p>
          <a:p>
            <a:r>
              <a:rPr lang="en-US" sz="1200"/>
              <a:t>Azure Arc allows you to have those Azure management capabilities that you know well and use daily Across any infrastructure </a:t>
            </a:r>
            <a:endParaRPr lang="en-US"/>
          </a:p>
          <a:p>
            <a:endParaRPr lang="en-US" sz="1200"/>
          </a:p>
          <a:p>
            <a:r>
              <a:rPr lang="en-US" sz="1200"/>
              <a:t>And also allows you to run Azure data services such as Azure SQL DB or Azure Database for </a:t>
            </a:r>
            <a:r>
              <a:rPr lang="en-US" sz="1200" err="1"/>
              <a:t>PostGres</a:t>
            </a:r>
            <a:r>
              <a:rPr lang="en-US" sz="1200"/>
              <a:t> to be deployed anywhere.</a:t>
            </a:r>
            <a:endParaRPr lang="en-US" sz="1200">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10550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 at its core – its enabling you to do some real critical things across all your infrastructure.</a:t>
            </a:r>
          </a:p>
          <a:p>
            <a:endParaRPr lang="en-US" sz="1200"/>
          </a:p>
          <a:p>
            <a:endParaRPr lang="en-US" sz="1200" b="1"/>
          </a:p>
          <a:p>
            <a:r>
              <a:rPr lang="en-US" sz="1200" b="1"/>
              <a:t>Organize and govern all your servers – </a:t>
            </a:r>
            <a:r>
              <a:rPr lang="en-US" sz="1200"/>
              <a:t>Integrate your workloads across platforms into azure, collect telemetry into Log Analytics, have those workloads be subject to Azure Policies for governance. Sort with resources groups and tagging. </a:t>
            </a:r>
            <a:endParaRPr lang="en-US"/>
          </a:p>
          <a:p>
            <a:endParaRPr lang="en-US" sz="1200" b="1"/>
          </a:p>
          <a:p>
            <a:r>
              <a:rPr lang="en-US" sz="1200" b="1"/>
              <a:t>Manage Kubernetes apps at scale – </a:t>
            </a:r>
            <a:r>
              <a:rPr lang="en-US" sz="1200"/>
              <a:t>This is cool, you can integrate Kubernetes clusters into Azure Arc that are operating on different platform and then manage, deploy and configure your services / applications consistently across them through </a:t>
            </a:r>
            <a:r>
              <a:rPr lang="en-US" sz="1200" err="1"/>
              <a:t>Devops</a:t>
            </a:r>
            <a:r>
              <a:rPr lang="en-US" sz="1200"/>
              <a:t> tooling.</a:t>
            </a:r>
          </a:p>
          <a:p>
            <a:endParaRPr lang="en-US" sz="1200" b="1"/>
          </a:p>
          <a:p>
            <a:r>
              <a:rPr lang="en-US" sz="1200" b="1"/>
              <a:t>Run data services anywhere – </a:t>
            </a:r>
            <a:r>
              <a:rPr lang="en-US" sz="1200"/>
              <a:t>This one is real interesting and why I want to get some time to play with Arc properly </a:t>
            </a:r>
            <a:endParaRPr lang="en-US"/>
          </a:p>
          <a:p>
            <a:r>
              <a:rPr lang="en-US" sz="1200"/>
              <a:t>  ---- You can run Azure Data Services such as Azure SQL Database or Azure Database for Postgres as a container on your infrastructure &amp; manage it from Azure Arc.</a:t>
            </a:r>
            <a:endParaRPr lang="en-US" sz="1200">
              <a:cs typeface="Calibri"/>
            </a:endParaRPr>
          </a:p>
          <a:p>
            <a:endParaRPr lang="en-US" sz="1200"/>
          </a:p>
          <a:p>
            <a:r>
              <a:rPr lang="en-US" sz="1200"/>
              <a:t>Once you have joined the preview you can get started right away with just a few steps with:</a:t>
            </a:r>
            <a:endParaRPr lang="en-US" sz="1200">
              <a:cs typeface="Calibri"/>
            </a:endParaRPr>
          </a:p>
          <a:p>
            <a:r>
              <a:rPr lang="en-US" sz="1200"/>
              <a:t>Register the resource providers for Hybrid compute and Guest Config</a:t>
            </a:r>
            <a:endParaRPr lang="en-US" sz="1200">
              <a:cs typeface="Calibri"/>
            </a:endParaRPr>
          </a:p>
          <a:p>
            <a:r>
              <a:rPr lang="en-US" sz="1200"/>
              <a:t>  Onboard servers through the Azure Arc service - - - </a:t>
            </a:r>
          </a:p>
          <a:p>
            <a:r>
              <a:rPr lang="en-US" sz="1200"/>
              <a:t>  this is where you complete some details on a form, </a:t>
            </a:r>
            <a:endParaRPr lang="en-US" sz="1200">
              <a:cs typeface="Calibri"/>
            </a:endParaRPr>
          </a:p>
          <a:p>
            <a:r>
              <a:rPr lang="en-US" sz="1200"/>
              <a:t>  get script to run on your workload and </a:t>
            </a:r>
            <a:r>
              <a:rPr lang="en-US" sz="1200" err="1"/>
              <a:t>int’ll</a:t>
            </a:r>
            <a:r>
              <a:rPr lang="en-US" sz="1200"/>
              <a:t> hook into Azure as a resource ready for management.</a:t>
            </a:r>
            <a:endParaRPr lang="en-US" sz="1200">
              <a:cs typeface="Calibri"/>
            </a:endParaRPr>
          </a:p>
          <a:p>
            <a:endParaRPr lang="en-US" sz="1200"/>
          </a:p>
          <a:p>
            <a:r>
              <a:rPr lang="en-US" sz="1200"/>
              <a:t>There is not a whole lot of documentation yet but I would imagine it will rapidly come over the coming weeks. So in the mean time id recommend watching some of the ignite demo’s on </a:t>
            </a:r>
            <a:r>
              <a:rPr lang="en-US" sz="1200" err="1"/>
              <a:t>Youtube</a:t>
            </a:r>
            <a:r>
              <a:rPr lang="en-US" sz="1200"/>
              <a:t> and sign up to the Preview.</a:t>
            </a:r>
          </a:p>
          <a:p>
            <a:endParaRPr lang="en-US" sz="1200"/>
          </a:p>
          <a:p>
            <a:r>
              <a:rPr lang="en-US" sz="1200"/>
              <a:t>We will aim to make this a topic on the first user group back in 2020.</a:t>
            </a: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86216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417606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6712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Address compliance issues by running your workloads on hosts dedicated to your Azure Tenant. Normally when you provision a VM, its on a multi-tenanted host right. So with other Azure customers workloads.</a:t>
            </a:r>
          </a:p>
          <a:p>
            <a:r>
              <a:rPr lang="en-US"/>
              <a:t>2: You can provision a host group and add dedicated hosts to it within a region or even an availability zone. Same applies for fault domains, so different racks, power </a:t>
            </a:r>
            <a:r>
              <a:rPr lang="en-US" err="1"/>
              <a:t>etc</a:t>
            </a:r>
            <a:r>
              <a:rPr lang="en-US"/>
              <a:t> within an Azure DC.</a:t>
            </a:r>
          </a:p>
          <a:p>
            <a:r>
              <a:rPr lang="en-US"/>
              <a:t>3: </a:t>
            </a:r>
            <a:r>
              <a:rPr lang="en-US" sz="1224" b="0" i="0" kern="1200">
                <a:solidFill>
                  <a:schemeClr val="tx1"/>
                </a:solidFill>
                <a:effectLst/>
                <a:latin typeface="+mn-lt"/>
                <a:ea typeface="+mn-ea"/>
                <a:cs typeface="+mn-cs"/>
              </a:rPr>
              <a:t>Windows Server Datacenter licenses and Software Assurance can use unlimited virtualization rights in Azure Dedicated Hosts.</a:t>
            </a:r>
            <a:endParaRPr lang="en-US"/>
          </a:p>
          <a:p>
            <a:r>
              <a:rPr lang="en-US"/>
              <a:t>4: Allows you to control the maintenance of your dedicated hosts – You currently have to apply to try this preview feature and can defer up to 35day before your forced to apply the maintenance.</a:t>
            </a:r>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5: A current limitation is your can only provision workloads from a particular VM family. You pick which one when you provision: ESv2 or DSv3.</a:t>
            </a:r>
            <a:endParaRPr lang="en-NZ"/>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4227460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4E25-0F73-443B-B153-3A0EEA7E1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78F7C-38E9-4057-8FEE-277EFD879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95B5C-5759-4762-9B7A-E1EA5C14A754}"/>
              </a:ext>
            </a:extLst>
          </p:cNvPr>
          <p:cNvSpPr>
            <a:spLocks noGrp="1"/>
          </p:cNvSpPr>
          <p:nvPr>
            <p:ph type="dt" sz="half" idx="10"/>
          </p:nvPr>
        </p:nvSpPr>
        <p:spPr/>
        <p:txBody>
          <a:bodyPr/>
          <a:lstStyle/>
          <a:p>
            <a:fld id="{EA1EC970-1D98-440B-A3EB-03EDAAAA4565}" type="datetimeFigureOut">
              <a:rPr lang="en-US" smtClean="0"/>
              <a:t>11/20/2019</a:t>
            </a:fld>
            <a:endParaRPr lang="en-US"/>
          </a:p>
        </p:txBody>
      </p:sp>
      <p:sp>
        <p:nvSpPr>
          <p:cNvPr id="5" name="Footer Placeholder 4">
            <a:extLst>
              <a:ext uri="{FF2B5EF4-FFF2-40B4-BE49-F238E27FC236}">
                <a16:creationId xmlns:a16="http://schemas.microsoft.com/office/drawing/2014/main" id="{84268408-FAE7-45F5-AF5D-7304EB9D9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6A6C-9394-4FC3-B11C-9DBB96C7ABE0}"/>
              </a:ext>
            </a:extLst>
          </p:cNvPr>
          <p:cNvSpPr>
            <a:spLocks noGrp="1"/>
          </p:cNvSpPr>
          <p:nvPr>
            <p:ph type="sldNum" sz="quarter" idx="12"/>
          </p:nvPr>
        </p:nvSpPr>
        <p:spPr/>
        <p:txBody>
          <a:bodyPr/>
          <a:lstStyle/>
          <a:p>
            <a:fld id="{5D8FD583-50D3-45E8-8A06-320094C1A4CF}" type="slidenum">
              <a:rPr lang="en-US" smtClean="0"/>
              <a:t>‹#›</a:t>
            </a:fld>
            <a:endParaRPr lang="en-US"/>
          </a:p>
        </p:txBody>
      </p:sp>
    </p:spTree>
    <p:extLst>
      <p:ext uri="{BB962C8B-B14F-4D97-AF65-F5344CB8AC3E}">
        <p14:creationId xmlns:p14="http://schemas.microsoft.com/office/powerpoint/2010/main" val="1038654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p:nvPr>
        </p:nvSpPr>
        <p:spPr>
          <a:xfrm>
            <a:off x="457200" y="2142637"/>
            <a:ext cx="11228387" cy="1720381"/>
          </a:xfrm>
        </p:spPr>
        <p:txBody>
          <a:bodyPr/>
          <a:lstStyle>
            <a:lvl1pPr>
              <a:defRPr sz="5999">
                <a:solidFill>
                  <a:schemeClr val="bg1"/>
                </a:solidFill>
              </a:defRPr>
            </a:lvl1pPr>
          </a:lstStyle>
          <a:p>
            <a:endParaRPr lang="en-US"/>
          </a:p>
        </p:txBody>
      </p:sp>
      <p:sp>
        <p:nvSpPr>
          <p:cNvPr id="3" name="Subtitle 2"/>
          <p:cNvSpPr>
            <a:spLocks noGrp="1"/>
          </p:cNvSpPr>
          <p:nvPr>
            <p:ph type="subTitle" idx="1" hasCustomPrompt="1"/>
          </p:nvPr>
        </p:nvSpPr>
        <p:spPr>
          <a:xfrm>
            <a:off x="457201"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1" y="152568"/>
            <a:ext cx="2344501" cy="958390"/>
          </a:xfrm>
          <a:prstGeom prst="rect">
            <a:avLst/>
          </a:prstGeom>
        </p:spPr>
      </p:pic>
    </p:spTree>
    <p:extLst>
      <p:ext uri="{BB962C8B-B14F-4D97-AF65-F5344CB8AC3E}">
        <p14:creationId xmlns:p14="http://schemas.microsoft.com/office/powerpoint/2010/main" val="82439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57735343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605934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a:effectLst>
            <a:outerShdw blurRad="50800" dist="50800" dir="5400000" algn="ctr" rotWithShape="0">
              <a:schemeClr val="tx1"/>
            </a:outerShdw>
          </a:effectLst>
        </p:spPr>
        <p:txBody>
          <a:bodyPr/>
          <a:lstStyle>
            <a:lvl1pPr>
              <a:defRPr sz="5999" b="1">
                <a:solidFill>
                  <a:schemeClr val="bg1"/>
                </a:solidFill>
                <a:effectLst>
                  <a:outerShdw blurRad="38100" dist="38100" dir="2700000" algn="tl">
                    <a:srgbClr val="000000">
                      <a:alpha val="43137"/>
                    </a:srgbClr>
                  </a:outerShdw>
                </a:effectLst>
                <a:latin typeface="+mn-lt"/>
              </a:defRPr>
            </a:lvl1pPr>
          </a:lstStyle>
          <a:p>
            <a:r>
              <a:rPr lang="en-US"/>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46254673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2316080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1564203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94363426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a:effectLst>
            <a:outerShdw blurRad="50800" dist="38100" dir="2700000" algn="tl" rotWithShape="0">
              <a:schemeClr val="bg1">
                <a:alpha val="40000"/>
              </a:schemeClr>
            </a:outerShdw>
          </a:effectLst>
        </p:spPr>
        <p:txBody>
          <a:bodyPr lIns="0" tIns="91440" rIns="146304" bIns="91440"/>
          <a:lstStyle>
            <a:lvl1pPr>
              <a:lnSpc>
                <a:spcPts val="4899"/>
              </a:lnSpc>
              <a:defRPr sz="4399" b="1" baseline="0">
                <a:solidFill>
                  <a:schemeClr val="tx1"/>
                </a:solidFill>
                <a:effectLst>
                  <a:outerShdw blurRad="38100" dist="38100" dir="2700000" algn="tl">
                    <a:srgbClr val="000000">
                      <a:alpha val="43137"/>
                    </a:srgbClr>
                  </a:outerShdw>
                </a:effectLst>
                <a:latin typeface="+mn-lt"/>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tx1"/>
                </a:solidFill>
                <a:latin typeface="+mn-lt"/>
              </a:defRPr>
            </a:lvl1pPr>
            <a:lvl2pPr marL="690430" indent="-233318">
              <a:spcBef>
                <a:spcPts val="1199"/>
              </a:spcBef>
              <a:buSzPct val="100000"/>
              <a:buFont typeface="Segoe UI" pitchFamily="34" charset="0"/>
              <a:buChar char="‐"/>
              <a:defRPr>
                <a:solidFill>
                  <a:schemeClr val="tx1"/>
                </a:solidFill>
              </a:defRPr>
            </a:lvl2pPr>
            <a:lvl3pPr marL="1147543" indent="-233318">
              <a:spcBef>
                <a:spcPts val="1199"/>
              </a:spcBef>
              <a:buFont typeface="Wingdings" pitchFamily="2" charset="2"/>
              <a:buChar char="§"/>
              <a:defRPr>
                <a:solidFill>
                  <a:schemeClr val="tx1"/>
                </a:solidFill>
              </a:defRPr>
            </a:lvl3pPr>
            <a:lvl4pPr marL="1599893" indent="-342834">
              <a:spcBef>
                <a:spcPts val="1199"/>
              </a:spcBef>
              <a:buFont typeface="+mj-lt"/>
              <a:buAutoNum type="arabicPeriod"/>
              <a:defRPr>
                <a:solidFill>
                  <a:schemeClr val="tx1"/>
                </a:solidFill>
              </a:defRPr>
            </a:lvl4pPr>
            <a:lvl5pPr marL="1945901" indent="-342834">
              <a:spcBef>
                <a:spcPts val="1199"/>
              </a:spcBef>
              <a:buFont typeface="+mj-lt"/>
              <a:buAutoNum type="alphaLcParenR"/>
              <a:defRPr>
                <a:solidFill>
                  <a:schemeClr val="tx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99658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NZ" smtClean="0">
                <a:solidFill>
                  <a:srgbClr val="505050"/>
                </a:solidFill>
              </a:rPr>
              <a:pPr defTabSz="932563"/>
              <a:t>‹#›</a:t>
            </a:fld>
            <a:endParaRPr lang="en-NZ">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01235661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a:t>Title</a:t>
            </a:r>
          </a:p>
        </p:txBody>
      </p:sp>
    </p:spTree>
    <p:extLst>
      <p:ext uri="{BB962C8B-B14F-4D97-AF65-F5344CB8AC3E}">
        <p14:creationId xmlns:p14="http://schemas.microsoft.com/office/powerpoint/2010/main" val="166999616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a:t>Title</a:t>
            </a:r>
          </a:p>
        </p:txBody>
      </p:sp>
    </p:spTree>
    <p:extLst>
      <p:ext uri="{BB962C8B-B14F-4D97-AF65-F5344CB8AC3E}">
        <p14:creationId xmlns:p14="http://schemas.microsoft.com/office/powerpoint/2010/main" val="216641377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2863" y="3168488"/>
            <a:ext cx="2344501" cy="958390"/>
          </a:xfrm>
          <a:prstGeom prst="rect">
            <a:avLst/>
          </a:prstGeom>
        </p:spPr>
      </p:pic>
    </p:spTree>
    <p:extLst>
      <p:ext uri="{BB962C8B-B14F-4D97-AF65-F5344CB8AC3E}">
        <p14:creationId xmlns:p14="http://schemas.microsoft.com/office/powerpoint/2010/main" val="232146233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pPr>
              <a:defRPr/>
            </a:pPr>
            <a:endParaRPr lang="en-NZ">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10232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defRPr/>
            </a:pPr>
            <a:endParaRPr lang="en-NZ">
              <a:solidFill>
                <a:srgbClr val="505050"/>
              </a:solidFill>
            </a:endParaRPr>
          </a:p>
        </p:txBody>
      </p:sp>
      <p:sp>
        <p:nvSpPr>
          <p:cNvPr id="4" name="Slide Number Placeholder 3"/>
          <p:cNvSpPr>
            <a:spLocks noGrp="1"/>
          </p:cNvSpPr>
          <p:nvPr>
            <p:ph type="sldNum" sz="quarter" idx="11"/>
          </p:nvPr>
        </p:nvSpPr>
        <p:spPr/>
        <p:txBody>
          <a:bodyPr/>
          <a:lstStyle/>
          <a:p>
            <a:pPr defTabSz="932563">
              <a:defRPr/>
            </a:pPr>
            <a:fld id="{27258FFF-F925-446B-8502-81C933981705}" type="slidenum">
              <a:rPr lang="en-NZ" smtClean="0">
                <a:solidFill>
                  <a:srgbClr val="505050"/>
                </a:solidFill>
              </a:rPr>
              <a:pPr defTabSz="932563">
                <a:defRPr/>
              </a:pPr>
              <a:t>‹#›</a:t>
            </a:fld>
            <a:endParaRPr lang="en-NZ">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2">
                    <a:lumMod val="50000"/>
                  </a:schemeClr>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120220143"/>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50816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oleObject" Target="../embeddings/oleObject1.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1.xml"/><Relationship Id="rId2" Type="http://schemas.openxmlformats.org/officeDocument/2006/relationships/slideLayout" Target="../slideLayouts/slideLayout26.xml"/><Relationship Id="rId16" Type="http://schemas.openxmlformats.org/officeDocument/2006/relationships/vmlDrawing" Target="../drawings/vmlDrawing1.v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image" Target="../media/image11.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7"/>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18" imgW="270" imgH="270" progId="TCLayout.ActiveDocument.1">
                  <p:embed/>
                </p:oleObj>
              </mc:Choice>
              <mc:Fallback>
                <p:oleObj name="think-cell Slide" r:id="rId18" imgW="270" imgH="270" progId="TCLayout.ActiveDocument.1">
                  <p:embed/>
                  <p:pic>
                    <p:nvPicPr>
                      <p:cNvPr id="6" name="Object 5" hidden="1"/>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7" y="295275"/>
            <a:ext cx="11271191" cy="917575"/>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603504" y="1212851"/>
            <a:ext cx="11268948" cy="2092881"/>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74639"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endParaRPr lang="en-US">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NZ" smtClean="0">
                <a:solidFill>
                  <a:srgbClr val="505050"/>
                </a:solidFill>
              </a:rPr>
              <a:pPr defTabSz="932563"/>
              <a:t>‹#›</a:t>
            </a:fld>
            <a:endParaRPr lang="en-NZ">
              <a:solidFill>
                <a:srgbClr val="505050"/>
              </a:solidFill>
            </a:endParaRPr>
          </a:p>
        </p:txBody>
      </p:sp>
    </p:spTree>
    <p:extLst>
      <p:ext uri="{BB962C8B-B14F-4D97-AF65-F5344CB8AC3E}">
        <p14:creationId xmlns:p14="http://schemas.microsoft.com/office/powerpoint/2010/main" val="23275405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fade/>
  </p:transition>
  <p:hf hdr="0" ftr="0" dt="0"/>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2"/>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43376500"/>
      </p:ext>
    </p:extLst>
  </p:cSld>
  <p:clrMap bg1="lt1" tx1="dk1" bg2="lt2" tx2="dk2" accent1="accent1" accent2="accent2" accent3="accent3" accent4="accent4" accent5="accent5" accent6="accent6" hlink="hlink" folHlink="folHlink"/>
  <p:sldLayoutIdLst>
    <p:sldLayoutId id="2147483921" r:id="rId1"/>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aka.ms/aau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notetoself.tech/2019/11/17/api-management-arc-enabled/" TargetMode="External"/><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jeffholla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aka.ms/aaug"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s://www.meetup.com/Auckland-Azure-Lunchtime-Meetup/events/266376036/" TargetMode="External"/><Relationship Id="rId2" Type="http://schemas.openxmlformats.org/officeDocument/2006/relationships/hyperlink" Target="https://www.meetup.com/Hamilton-Microsoft-Azure-Meetup-Group"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45.jpe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ideo" Target="https://www.youtube.com/embed/c4eNWKI-FS4?feature=oembed" TargetMode="Externa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ka.ms/enableMF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docs.microsoft.com/en-us/azure/active-directory/governance/entitlement-management-overview" TargetMode="External"/><Relationship Id="rId5" Type="http://schemas.openxmlformats.org/officeDocument/2006/relationships/hyperlink" Target="https://techcommunity.microsoft.com/t5/Azure-Active-Directory-Identity/16-new-built-in-roles-including-Global-reader-now-available-in/ba-p/900749" TargetMode="External"/><Relationship Id="rId4" Type="http://schemas.openxmlformats.org/officeDocument/2006/relationships/hyperlink" Target="https://docs.microsoft.com/en-us/azure/active-directory/conditional-access/concept-conditional-access-report-onl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a:solidFill>
                  <a:schemeClr val="bg1"/>
                </a:solidFill>
              </a:rPr>
              <a:t>20th November 2019</a:t>
            </a:r>
          </a:p>
          <a:p>
            <a:endParaRPr lang="en-US" sz="2400">
              <a:solidFill>
                <a:schemeClr val="bg1"/>
              </a:solidFill>
            </a:endParaRPr>
          </a:p>
          <a:p>
            <a:endParaRPr lang="en-US" sz="2400">
              <a:solidFill>
                <a:schemeClr val="bg1"/>
              </a:solidFill>
            </a:endParaRPr>
          </a:p>
        </p:txBody>
      </p:sp>
      <p:pic>
        <p:nvPicPr>
          <p:cNvPr id="4" name="Picture 3" descr="A picture containing black, clock&#10;&#10;Description automatically generated">
            <a:extLst>
              <a:ext uri="{FF2B5EF4-FFF2-40B4-BE49-F238E27FC236}">
                <a16:creationId xmlns:a16="http://schemas.microsoft.com/office/drawing/2014/main" id="{83DB240F-B90D-4997-82CE-68BAE6CD2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399" y="1273030"/>
            <a:ext cx="4049407" cy="4049407"/>
          </a:xfrm>
          <a:prstGeom prst="rect">
            <a:avLst/>
          </a:prstGeom>
        </p:spPr>
      </p:pic>
      <p:sp>
        <p:nvSpPr>
          <p:cNvPr id="5" name="Rectangle 4">
            <a:extLst>
              <a:ext uri="{FF2B5EF4-FFF2-40B4-BE49-F238E27FC236}">
                <a16:creationId xmlns:a16="http://schemas.microsoft.com/office/drawing/2014/main" id="{10E66635-E620-4C2A-8B40-9016025746AF}"/>
              </a:ext>
            </a:extLst>
          </p:cNvPr>
          <p:cNvSpPr/>
          <p:nvPr/>
        </p:nvSpPr>
        <p:spPr>
          <a:xfrm>
            <a:off x="7867399" y="5222380"/>
            <a:ext cx="4049407" cy="584775"/>
          </a:xfrm>
          <a:prstGeom prst="rect">
            <a:avLst/>
          </a:prstGeom>
          <a:solidFill>
            <a:schemeClr val="bg1"/>
          </a:solidFill>
        </p:spPr>
        <p:txBody>
          <a:bodyPr wrap="square">
            <a:spAutoFit/>
          </a:bodyPr>
          <a:lstStyle/>
          <a:p>
            <a:pPr algn="ctr"/>
            <a:r>
              <a:rPr lang="en-NZ" sz="3200">
                <a:solidFill>
                  <a:schemeClr val="tx2"/>
                </a:solidFill>
                <a:hlinkClick r:id="rId5">
                  <a:extLst>
                    <a:ext uri="{A12FA001-AC4F-418D-AE19-62706E023703}">
                      <ahyp:hlinkClr xmlns:ahyp="http://schemas.microsoft.com/office/drawing/2018/hyperlinkcolor" val="tx"/>
                    </a:ext>
                  </a:extLst>
                </a:hlinkClick>
              </a:rPr>
              <a:t>https://aka.ms/aaug</a:t>
            </a:r>
            <a:endParaRPr lang="en-NZ" sz="3200">
              <a:solidFill>
                <a:schemeClr val="tx2"/>
              </a:solidFill>
            </a:endParaRPr>
          </a:p>
        </p:txBody>
      </p:sp>
      <p:sp>
        <p:nvSpPr>
          <p:cNvPr id="6" name="Rectangle 5">
            <a:extLst>
              <a:ext uri="{FF2B5EF4-FFF2-40B4-BE49-F238E27FC236}">
                <a16:creationId xmlns:a16="http://schemas.microsoft.com/office/drawing/2014/main" id="{1A53C624-4CCB-405F-95AA-3618FDFFFB11}"/>
              </a:ext>
            </a:extLst>
          </p:cNvPr>
          <p:cNvSpPr/>
          <p:nvPr/>
        </p:nvSpPr>
        <p:spPr>
          <a:xfrm>
            <a:off x="7867399" y="688255"/>
            <a:ext cx="4049407" cy="584775"/>
          </a:xfrm>
          <a:prstGeom prst="rect">
            <a:avLst/>
          </a:prstGeom>
          <a:solidFill>
            <a:schemeClr val="bg1"/>
          </a:solidFill>
        </p:spPr>
        <p:txBody>
          <a:bodyPr wrap="square">
            <a:spAutoFit/>
          </a:bodyPr>
          <a:lstStyle/>
          <a:p>
            <a:pPr algn="ctr"/>
            <a:r>
              <a:rPr lang="en-NZ" sz="3200"/>
              <a:t>Slide Pack</a:t>
            </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0CB1-4BDB-4267-B105-8270F1639065}"/>
              </a:ext>
            </a:extLst>
          </p:cNvPr>
          <p:cNvSpPr>
            <a:spLocks noGrp="1"/>
          </p:cNvSpPr>
          <p:nvPr>
            <p:ph type="title"/>
          </p:nvPr>
        </p:nvSpPr>
        <p:spPr/>
        <p:txBody>
          <a:bodyPr/>
          <a:lstStyle/>
          <a:p>
            <a:r>
              <a:rPr lang="en-NZ" dirty="0"/>
              <a:t>Evolution of Azure Data Warehouse</a:t>
            </a:r>
          </a:p>
        </p:txBody>
      </p:sp>
      <p:pic>
        <p:nvPicPr>
          <p:cNvPr id="9" name="Content Placeholder 8" descr="A screenshot of a cell phone&#10;&#10;Description automatically generated">
            <a:extLst>
              <a:ext uri="{FF2B5EF4-FFF2-40B4-BE49-F238E27FC236}">
                <a16:creationId xmlns:a16="http://schemas.microsoft.com/office/drawing/2014/main" id="{6CED2D89-8EDD-472A-8B0F-56CA2019B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006" y="2081929"/>
            <a:ext cx="6818943" cy="3835656"/>
          </a:xfrm>
        </p:spPr>
      </p:pic>
      <p:sp>
        <p:nvSpPr>
          <p:cNvPr id="11" name="TextBox 10">
            <a:extLst>
              <a:ext uri="{FF2B5EF4-FFF2-40B4-BE49-F238E27FC236}">
                <a16:creationId xmlns:a16="http://schemas.microsoft.com/office/drawing/2014/main" id="{4746BCC5-0A01-4659-9D72-7D8F2EBC5B41}"/>
              </a:ext>
            </a:extLst>
          </p:cNvPr>
          <p:cNvSpPr txBox="1"/>
          <p:nvPr/>
        </p:nvSpPr>
        <p:spPr>
          <a:xfrm>
            <a:off x="8371566" y="2632897"/>
            <a:ext cx="3719039" cy="1175308"/>
          </a:xfrm>
          <a:prstGeom prst="rect">
            <a:avLst/>
          </a:prstGeom>
          <a:noFill/>
        </p:spPr>
        <p:txBody>
          <a:bodyPr wrap="square" rtlCol="0">
            <a:spAutoFit/>
          </a:bodyPr>
          <a:lstStyle/>
          <a:p>
            <a:pPr marL="291436" indent="-291436">
              <a:lnSpc>
                <a:spcPct val="150000"/>
              </a:lnSpc>
              <a:buFont typeface="Arial" panose="020B0604020202020204" pitchFamily="34" charset="0"/>
              <a:buChar char="•"/>
            </a:pPr>
            <a:r>
              <a:rPr lang="en-NZ" sz="2448" dirty="0"/>
              <a:t>Azure Synapse</a:t>
            </a:r>
          </a:p>
          <a:p>
            <a:pPr marL="291436" indent="-291436">
              <a:lnSpc>
                <a:spcPct val="150000"/>
              </a:lnSpc>
              <a:buFont typeface="Arial" panose="020B0604020202020204" pitchFamily="34" charset="0"/>
              <a:buChar char="•"/>
            </a:pPr>
            <a:r>
              <a:rPr lang="en-NZ" sz="2448" dirty="0"/>
              <a:t>Azure Data Lake</a:t>
            </a:r>
          </a:p>
        </p:txBody>
      </p:sp>
    </p:spTree>
    <p:extLst>
      <p:ext uri="{BB962C8B-B14F-4D97-AF65-F5344CB8AC3E}">
        <p14:creationId xmlns:p14="http://schemas.microsoft.com/office/powerpoint/2010/main" val="217320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Alessandro – Microsoft Power Virtual Agents</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D3C33F6D-97F5-466F-8E36-5CA718847A8E}"/>
              </a:ext>
            </a:extLst>
          </p:cNvPr>
          <p:cNvPicPr>
            <a:picLocks noChangeAspect="1"/>
          </p:cNvPicPr>
          <p:nvPr/>
        </p:nvPicPr>
        <p:blipFill>
          <a:blip r:embed="rId3"/>
          <a:stretch>
            <a:fillRect/>
          </a:stretch>
        </p:blipFill>
        <p:spPr>
          <a:xfrm>
            <a:off x="1499464" y="1494559"/>
            <a:ext cx="8488224" cy="4747839"/>
          </a:xfrm>
          <a:prstGeom prst="rect">
            <a:avLst/>
          </a:prstGeom>
        </p:spPr>
      </p:pic>
    </p:spTree>
    <p:extLst>
      <p:ext uri="{BB962C8B-B14F-4D97-AF65-F5344CB8AC3E}">
        <p14:creationId xmlns:p14="http://schemas.microsoft.com/office/powerpoint/2010/main" val="1955832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D19A-572E-4697-B5CE-AAF89FF2B92B}"/>
              </a:ext>
            </a:extLst>
          </p:cNvPr>
          <p:cNvSpPr>
            <a:spLocks noGrp="1"/>
          </p:cNvSpPr>
          <p:nvPr>
            <p:ph type="title"/>
          </p:nvPr>
        </p:nvSpPr>
        <p:spPr/>
        <p:txBody>
          <a:bodyPr/>
          <a:lstStyle/>
          <a:p>
            <a:r>
              <a:rPr lang="en-US"/>
              <a:t>Highlights</a:t>
            </a:r>
          </a:p>
        </p:txBody>
      </p:sp>
      <p:sp>
        <p:nvSpPr>
          <p:cNvPr id="3" name="Content Placeholder 2">
            <a:extLst>
              <a:ext uri="{FF2B5EF4-FFF2-40B4-BE49-F238E27FC236}">
                <a16:creationId xmlns:a16="http://schemas.microsoft.com/office/drawing/2014/main" id="{79D06F30-324F-4B6B-B49A-FA2F48900A28}"/>
              </a:ext>
            </a:extLst>
          </p:cNvPr>
          <p:cNvSpPr>
            <a:spLocks noGrp="1"/>
          </p:cNvSpPr>
          <p:nvPr>
            <p:ph idx="1"/>
          </p:nvPr>
        </p:nvSpPr>
        <p:spPr>
          <a:xfrm>
            <a:off x="446088" y="1132205"/>
            <a:ext cx="11563350" cy="3329116"/>
          </a:xfrm>
        </p:spPr>
        <p:txBody>
          <a:bodyPr/>
          <a:lstStyle/>
          <a:p>
            <a:r>
              <a:rPr lang="en-US"/>
              <a:t>Get started in seconds</a:t>
            </a:r>
          </a:p>
          <a:p>
            <a:r>
              <a:rPr lang="en-US"/>
              <a:t>Empower your subject matter experts</a:t>
            </a:r>
          </a:p>
          <a:p>
            <a:r>
              <a:rPr lang="en-US"/>
              <a:t>Enable rich, natural conversations</a:t>
            </a:r>
          </a:p>
          <a:p>
            <a:r>
              <a:rPr lang="en-US"/>
              <a:t>Enable bots to take action</a:t>
            </a:r>
          </a:p>
          <a:p>
            <a:pPr lvl="1"/>
            <a:r>
              <a:rPr lang="en-US"/>
              <a:t>Microsoft Flow integration</a:t>
            </a:r>
          </a:p>
          <a:p>
            <a:r>
              <a:rPr lang="en-US"/>
              <a:t>Monitor and improve bot performance</a:t>
            </a:r>
          </a:p>
        </p:txBody>
      </p:sp>
    </p:spTree>
    <p:extLst>
      <p:ext uri="{BB962C8B-B14F-4D97-AF65-F5344CB8AC3E}">
        <p14:creationId xmlns:p14="http://schemas.microsoft.com/office/powerpoint/2010/main" val="374209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7005-2BBE-400D-8D3A-BC4ABF829659}"/>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AB7483A3-A42D-4F04-8164-189255FD72CF}"/>
              </a:ext>
            </a:extLst>
          </p:cNvPr>
          <p:cNvSpPr>
            <a:spLocks noGrp="1"/>
          </p:cNvSpPr>
          <p:nvPr>
            <p:ph idx="1"/>
          </p:nvPr>
        </p:nvSpPr>
        <p:spPr>
          <a:xfrm>
            <a:off x="455850" y="1154744"/>
            <a:ext cx="11793546" cy="439465"/>
          </a:xfrm>
        </p:spPr>
        <p:txBody>
          <a:bodyPr/>
          <a:lstStyle/>
          <a:p>
            <a:r>
              <a:rPr lang="en-US"/>
              <a:t>Brazil Bot</a:t>
            </a:r>
          </a:p>
        </p:txBody>
      </p:sp>
    </p:spTree>
    <p:extLst>
      <p:ext uri="{BB962C8B-B14F-4D97-AF65-F5344CB8AC3E}">
        <p14:creationId xmlns:p14="http://schemas.microsoft.com/office/powerpoint/2010/main" val="1037881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Aben: Top Ten Security Practices on Azure</a:t>
            </a:r>
            <a:endParaRPr lang="en-NZ" b="1">
              <a:ea typeface="+mj-lt"/>
              <a:cs typeface="+mj-lt"/>
            </a:endParaRPr>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LORUM IPSUM!!</a:t>
            </a:r>
            <a:endParaRPr lang="en-US"/>
          </a:p>
        </p:txBody>
      </p:sp>
    </p:spTree>
    <p:extLst>
      <p:ext uri="{BB962C8B-B14F-4D97-AF65-F5344CB8AC3E}">
        <p14:creationId xmlns:p14="http://schemas.microsoft.com/office/powerpoint/2010/main" val="31458898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t-BR" sz="2448"/>
              <a:t>Wagner Silveira</a:t>
            </a:r>
          </a:p>
        </p:txBody>
      </p:sp>
      <p:sp>
        <p:nvSpPr>
          <p:cNvPr id="4" name="Rectangle 3">
            <a:extLst>
              <a:ext uri="{FF2B5EF4-FFF2-40B4-BE49-F238E27FC236}">
                <a16:creationId xmlns:a16="http://schemas.microsoft.com/office/drawing/2014/main" id="{FA2C2D5A-5F16-4F73-82E7-F75CC4BA6216}"/>
              </a:ext>
            </a:extLst>
          </p:cNvPr>
          <p:cNvSpPr/>
          <p:nvPr/>
        </p:nvSpPr>
        <p:spPr bwMode="auto">
          <a:xfrm>
            <a:off x="1109193" y="2784294"/>
            <a:ext cx="3351965" cy="1770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NZ"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ctrTitle"/>
          </p:nvPr>
        </p:nvSpPr>
        <p:spPr>
          <a:xfrm>
            <a:off x="217137" y="2416159"/>
            <a:ext cx="6622835" cy="2506864"/>
          </a:xfrm>
          <a:noFill/>
        </p:spPr>
        <p:txBody>
          <a:bodyPr anchor="ctr"/>
          <a:lstStyle/>
          <a:p>
            <a:pPr>
              <a:lnSpc>
                <a:spcPct val="150000"/>
              </a:lnSpc>
            </a:pPr>
            <a:r>
              <a:rPr lang="pt-BR" sz="4488" b="1">
                <a:solidFill>
                  <a:srgbClr val="FFA60E"/>
                </a:solidFill>
                <a:effectLst>
                  <a:outerShdw blurRad="38100" dist="38100" dir="2700000" algn="tl">
                    <a:srgbClr val="000000">
                      <a:alpha val="43137"/>
                    </a:srgbClr>
                  </a:outerShdw>
                </a:effectLst>
                <a:latin typeface="+mn-lt"/>
              </a:rPr>
              <a:t>Wagner Silveira</a:t>
            </a:r>
            <a:br>
              <a:rPr lang="pt-BR" sz="4488" b="1">
                <a:solidFill>
                  <a:srgbClr val="FFA60E"/>
                </a:solidFill>
                <a:effectLst>
                  <a:outerShdw blurRad="38100" dist="38100" dir="2700000" algn="tl">
                    <a:srgbClr val="000000">
                      <a:alpha val="43137"/>
                    </a:srgbClr>
                  </a:outerShdw>
                </a:effectLst>
                <a:latin typeface="+mn-lt"/>
              </a:rPr>
            </a:br>
            <a:r>
              <a:rPr lang="pt-BR" sz="4488" b="1">
                <a:solidFill>
                  <a:srgbClr val="FFA60E"/>
                </a:solidFill>
                <a:effectLst>
                  <a:outerShdw blurRad="38100" dist="38100" dir="2700000" algn="tl">
                    <a:srgbClr val="000000">
                      <a:alpha val="43137"/>
                    </a:srgbClr>
                  </a:outerShdw>
                </a:effectLst>
                <a:latin typeface="+mn-lt"/>
              </a:rPr>
              <a:t>API Management</a:t>
            </a:r>
            <a:br>
              <a:rPr lang="pt-BR" sz="4488" b="1">
                <a:solidFill>
                  <a:srgbClr val="FFA60E"/>
                </a:solidFill>
                <a:effectLst>
                  <a:outerShdw blurRad="38100" dist="38100" dir="2700000" algn="tl">
                    <a:srgbClr val="000000">
                      <a:alpha val="43137"/>
                    </a:srgbClr>
                  </a:outerShdw>
                </a:effectLst>
                <a:latin typeface="+mn-lt"/>
              </a:rPr>
            </a:br>
            <a:r>
              <a:rPr lang="pt-BR" sz="4488" b="1">
                <a:solidFill>
                  <a:srgbClr val="FFA60E"/>
                </a:solidFill>
                <a:effectLst>
                  <a:outerShdw blurRad="38100" dist="38100" dir="2700000" algn="tl">
                    <a:srgbClr val="000000">
                      <a:alpha val="43137"/>
                    </a:srgbClr>
                  </a:outerShdw>
                </a:effectLst>
                <a:latin typeface="+mn-lt"/>
              </a:rPr>
              <a:t>Arc Enabled</a:t>
            </a:r>
            <a:endParaRPr lang="en-NZ" sz="3264">
              <a:solidFill>
                <a:srgbClr val="FFA60E"/>
              </a:solidFill>
            </a:endParaRPr>
          </a:p>
        </p:txBody>
      </p:sp>
    </p:spTree>
    <p:extLst>
      <p:ext uri="{BB962C8B-B14F-4D97-AF65-F5344CB8AC3E}">
        <p14:creationId xmlns:p14="http://schemas.microsoft.com/office/powerpoint/2010/main" val="6082668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16</a:t>
            </a:fld>
            <a:endParaRPr lang="en-US">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a:solidFill>
                  <a:schemeClr val="bg1"/>
                </a:solidFill>
              </a:rPr>
              <a:t>What it is?</a:t>
            </a:r>
          </a:p>
          <a:p>
            <a:pPr lvl="1"/>
            <a:r>
              <a:rPr lang="en-NZ" sz="2656" b="1">
                <a:solidFill>
                  <a:schemeClr val="bg1"/>
                </a:solidFill>
              </a:rPr>
              <a:t>Self Hosted API Gateway</a:t>
            </a:r>
          </a:p>
          <a:p>
            <a:pPr lvl="1"/>
            <a:r>
              <a:rPr lang="en-NZ" sz="2656" b="1">
                <a:solidFill>
                  <a:schemeClr val="bg1"/>
                </a:solidFill>
              </a:rPr>
              <a:t>Container Based</a:t>
            </a:r>
          </a:p>
          <a:p>
            <a:pPr lvl="1"/>
            <a:r>
              <a:rPr lang="en-NZ" sz="2656" b="1">
                <a:solidFill>
                  <a:schemeClr val="bg1"/>
                </a:solidFill>
              </a:rPr>
              <a:t>Supports Docker and Kubernetes Deployments</a:t>
            </a:r>
          </a:p>
          <a:p>
            <a:pPr lvl="1"/>
            <a:r>
              <a:rPr lang="en-NZ" sz="2656" b="1">
                <a:solidFill>
                  <a:schemeClr val="bg1"/>
                </a:solidFill>
              </a:rPr>
              <a:t>Control Plane in Azure (Arc)</a:t>
            </a:r>
          </a:p>
        </p:txBody>
      </p:sp>
    </p:spTree>
    <p:extLst>
      <p:ext uri="{BB962C8B-B14F-4D97-AF65-F5344CB8AC3E}">
        <p14:creationId xmlns:p14="http://schemas.microsoft.com/office/powerpoint/2010/main" val="30689482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alpha val="40000"/>
              </a:schemeClr>
            </a:outerShdw>
          </a:effectLst>
        </p:spPr>
        <p:txBody>
          <a:bodyPr/>
          <a:lstStyle/>
          <a:p>
            <a:r>
              <a:rPr lang="en-NZ">
                <a:solidFill>
                  <a:schemeClr val="bg1"/>
                </a:solidFill>
              </a:rPr>
              <a:t>API Management Arc Enabled</a:t>
            </a:r>
          </a:p>
        </p:txBody>
      </p:sp>
      <p:sp>
        <p:nvSpPr>
          <p:cNvPr id="3" name="Slide Number Placeholder 2"/>
          <p:cNvSpPr>
            <a:spLocks noGrp="1"/>
          </p:cNvSpPr>
          <p:nvPr>
            <p:ph type="sldNum" sz="quarter" idx="11"/>
          </p:nvPr>
        </p:nvSpPr>
        <p:spPr/>
        <p:txBody>
          <a:bodyPr/>
          <a:lstStyle/>
          <a:p>
            <a:pPr defTabSz="932563">
              <a:defRPr/>
            </a:pPr>
            <a:fld id="{27258FFF-F925-446B-8502-81C933981705}" type="slidenum">
              <a:rPr lang="en-US">
                <a:solidFill>
                  <a:srgbClr val="505050"/>
                </a:solidFill>
                <a:latin typeface="Segoe UI"/>
              </a:rPr>
              <a:pPr defTabSz="932563">
                <a:defRPr/>
              </a:pPr>
              <a:t>17</a:t>
            </a:fld>
            <a:endParaRPr lang="en-US">
              <a:solidFill>
                <a:srgbClr val="505050"/>
              </a:solidFill>
              <a:latin typeface="Segoe UI"/>
            </a:endParaRPr>
          </a:p>
        </p:txBody>
      </p:sp>
      <p:sp>
        <p:nvSpPr>
          <p:cNvPr id="4" name="Text Placeholder 3"/>
          <p:cNvSpPr>
            <a:spLocks noGrp="1"/>
          </p:cNvSpPr>
          <p:nvPr>
            <p:ph type="body" sz="quarter" idx="13"/>
          </p:nvPr>
        </p:nvSpPr>
        <p:spPr>
          <a:xfrm>
            <a:off x="604300" y="1545464"/>
            <a:ext cx="11224604" cy="2312805"/>
          </a:xfrm>
        </p:spPr>
        <p:txBody>
          <a:bodyPr/>
          <a:lstStyle/>
          <a:p>
            <a:r>
              <a:rPr lang="en-NZ" sz="2856" b="1" dirty="0">
                <a:solidFill>
                  <a:schemeClr val="bg1"/>
                </a:solidFill>
              </a:rPr>
              <a:t>Features</a:t>
            </a:r>
          </a:p>
          <a:p>
            <a:pPr lvl="1"/>
            <a:r>
              <a:rPr lang="en-NZ" sz="2656" b="1" dirty="0">
                <a:solidFill>
                  <a:schemeClr val="bg1"/>
                </a:solidFill>
              </a:rPr>
              <a:t>Pick and choose the APIs to deploy</a:t>
            </a:r>
          </a:p>
          <a:p>
            <a:pPr lvl="1"/>
            <a:r>
              <a:rPr lang="en-NZ" sz="2656" b="1" dirty="0">
                <a:solidFill>
                  <a:schemeClr val="bg1"/>
                </a:solidFill>
              </a:rPr>
              <a:t>Custom Domains</a:t>
            </a:r>
          </a:p>
          <a:p>
            <a:pPr lvl="1"/>
            <a:r>
              <a:rPr lang="en-NZ" sz="2656" b="1" dirty="0">
                <a:solidFill>
                  <a:schemeClr val="bg1"/>
                </a:solidFill>
              </a:rPr>
              <a:t>Custom “Region”</a:t>
            </a:r>
          </a:p>
          <a:p>
            <a:pPr lvl="1"/>
            <a:r>
              <a:rPr lang="en-NZ" sz="2656" b="1" dirty="0">
                <a:solidFill>
                  <a:schemeClr val="bg1"/>
                </a:solidFill>
              </a:rPr>
              <a:t>Sync with control plane when connected</a:t>
            </a:r>
          </a:p>
          <a:p>
            <a:pPr lvl="1"/>
            <a:r>
              <a:rPr lang="en-NZ" sz="2656" b="1" dirty="0">
                <a:solidFill>
                  <a:schemeClr val="bg1"/>
                </a:solidFill>
              </a:rPr>
              <a:t>Works even without Connection to Azure</a:t>
            </a:r>
          </a:p>
        </p:txBody>
      </p:sp>
      <p:sp>
        <p:nvSpPr>
          <p:cNvPr id="5" name="Rectangle 4">
            <a:extLst>
              <a:ext uri="{FF2B5EF4-FFF2-40B4-BE49-F238E27FC236}">
                <a16:creationId xmlns:a16="http://schemas.microsoft.com/office/drawing/2014/main" id="{CD2F8E85-637C-40FC-9A64-7E7FE9F608B6}"/>
              </a:ext>
            </a:extLst>
          </p:cNvPr>
          <p:cNvSpPr/>
          <p:nvPr/>
        </p:nvSpPr>
        <p:spPr>
          <a:xfrm>
            <a:off x="1265239" y="5805021"/>
            <a:ext cx="10662919" cy="523220"/>
          </a:xfrm>
          <a:prstGeom prst="rect">
            <a:avLst/>
          </a:prstGeom>
        </p:spPr>
        <p:txBody>
          <a:bodyPr wrap="square">
            <a:spAutoFit/>
          </a:bodyPr>
          <a:lstStyle/>
          <a:p>
            <a:pPr algn="r"/>
            <a:r>
              <a:rPr lang="en-NZ" sz="2800" dirty="0">
                <a:hlinkClick r:id="rId3"/>
              </a:rPr>
              <a:t>https://notetoself.tech/2019/11/17/api-management-arc-enabled/</a:t>
            </a:r>
            <a:endParaRPr lang="en-NZ" sz="2800" dirty="0"/>
          </a:p>
        </p:txBody>
      </p:sp>
    </p:spTree>
    <p:extLst>
      <p:ext uri="{BB962C8B-B14F-4D97-AF65-F5344CB8AC3E}">
        <p14:creationId xmlns:p14="http://schemas.microsoft.com/office/powerpoint/2010/main" val="3926193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60D730-C67E-469B-9CF9-3B9758525A97}"/>
              </a:ext>
            </a:extLst>
          </p:cNvPr>
          <p:cNvSpPr>
            <a:spLocks noGrp="1"/>
          </p:cNvSpPr>
          <p:nvPr>
            <p:ph type="title"/>
          </p:nvPr>
        </p:nvSpPr>
        <p:spPr>
          <a:xfrm>
            <a:off x="435796" y="227014"/>
            <a:ext cx="10421546" cy="773112"/>
          </a:xfrm>
        </p:spPr>
        <p:txBody>
          <a:bodyPr/>
          <a:lstStyle/>
          <a:p>
            <a:pPr algn="r"/>
            <a:r>
              <a:rPr lang="en-NZ" sz="4488" b="1">
                <a:solidFill>
                  <a:schemeClr val="bg1"/>
                </a:solidFill>
                <a:effectLst>
                  <a:outerShdw blurRad="38100" dist="38100" dir="2700000" algn="tl">
                    <a:srgbClr val="000000">
                      <a:alpha val="43137"/>
                    </a:srgbClr>
                  </a:outerShdw>
                </a:effectLst>
                <a:latin typeface="+mn-lt"/>
              </a:rPr>
              <a:t>Hands on time!</a:t>
            </a:r>
          </a:p>
        </p:txBody>
      </p:sp>
    </p:spTree>
    <p:extLst>
      <p:ext uri="{BB962C8B-B14F-4D97-AF65-F5344CB8AC3E}">
        <p14:creationId xmlns:p14="http://schemas.microsoft.com/office/powerpoint/2010/main" val="2844412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Sudhir: Mapping Dataflow in ADF</a:t>
            </a:r>
          </a:p>
        </p:txBody>
      </p:sp>
    </p:spTree>
    <p:extLst>
      <p:ext uri="{BB962C8B-B14F-4D97-AF65-F5344CB8AC3E}">
        <p14:creationId xmlns:p14="http://schemas.microsoft.com/office/powerpoint/2010/main" val="25758236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6BD-1879-4F54-95C8-684DC8589C11}"/>
              </a:ext>
            </a:extLst>
          </p:cNvPr>
          <p:cNvSpPr>
            <a:spLocks noGrp="1"/>
          </p:cNvSpPr>
          <p:nvPr>
            <p:ph type="title"/>
          </p:nvPr>
        </p:nvSpPr>
        <p:spPr/>
        <p:txBody>
          <a:bodyPr/>
          <a:lstStyle/>
          <a:p>
            <a:r>
              <a:rPr lang="en-US" dirty="0">
                <a:cs typeface="Segoe UI"/>
              </a:rPr>
              <a:t>Agenda</a:t>
            </a:r>
            <a:endParaRPr lang="en-US" dirty="0"/>
          </a:p>
        </p:txBody>
      </p:sp>
      <p:sp>
        <p:nvSpPr>
          <p:cNvPr id="5" name="TextBox 4">
            <a:extLst>
              <a:ext uri="{FF2B5EF4-FFF2-40B4-BE49-F238E27FC236}">
                <a16:creationId xmlns:a16="http://schemas.microsoft.com/office/drawing/2014/main" id="{6FC77F83-0401-4FE4-86C6-710C6D53D134}"/>
              </a:ext>
            </a:extLst>
          </p:cNvPr>
          <p:cNvSpPr txBox="1"/>
          <p:nvPr/>
        </p:nvSpPr>
        <p:spPr>
          <a:xfrm>
            <a:off x="606581" y="1267485"/>
            <a:ext cx="10584659" cy="4311950"/>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Kick-off and Housekeeping </a:t>
            </a:r>
            <a:r>
              <a:rPr lang="en-US" sz="2400" dirty="0">
                <a:gradFill>
                  <a:gsLst>
                    <a:gs pos="2917">
                      <a:schemeClr val="tx1"/>
                    </a:gs>
                    <a:gs pos="30000">
                      <a:schemeClr val="tx1"/>
                    </a:gs>
                  </a:gsLst>
                  <a:lin ang="5400000" scaled="0"/>
                </a:gradFill>
              </a:rPr>
              <a:t>– Rory </a:t>
            </a:r>
            <a:r>
              <a:rPr lang="en-US" sz="2400" dirty="0" err="1">
                <a:gradFill>
                  <a:gsLst>
                    <a:gs pos="2917">
                      <a:schemeClr val="tx1"/>
                    </a:gs>
                    <a:gs pos="30000">
                      <a:schemeClr val="tx1"/>
                    </a:gs>
                  </a:gsLst>
                  <a:lin ang="5400000" scaled="0"/>
                </a:gradFill>
              </a:rPr>
              <a:t>Braybrook</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AAD &amp; B2C </a:t>
            </a:r>
            <a:r>
              <a:rPr lang="en-US" sz="2400" dirty="0">
                <a:gradFill>
                  <a:gsLst>
                    <a:gs pos="2917">
                      <a:schemeClr val="tx1"/>
                    </a:gs>
                    <a:gs pos="30000">
                      <a:schemeClr val="tx1"/>
                    </a:gs>
                  </a:gsLst>
                  <a:lin ang="5400000" scaled="0"/>
                </a:gradFill>
              </a:rPr>
              <a:t>- Rory </a:t>
            </a:r>
            <a:r>
              <a:rPr lang="en-US" sz="2400" dirty="0" err="1">
                <a:gradFill>
                  <a:gsLst>
                    <a:gs pos="2917">
                      <a:schemeClr val="tx1"/>
                    </a:gs>
                    <a:gs pos="30000">
                      <a:schemeClr val="tx1"/>
                    </a:gs>
                  </a:gsLst>
                  <a:lin ang="5400000" scaled="0"/>
                </a:gradFill>
              </a:rPr>
              <a:t>Braybrook</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Azure Arc</a:t>
            </a:r>
            <a:r>
              <a:rPr lang="en-US" sz="2400" dirty="0">
                <a:gradFill>
                  <a:gsLst>
                    <a:gs pos="2917">
                      <a:schemeClr val="tx1"/>
                    </a:gs>
                    <a:gs pos="30000">
                      <a:schemeClr val="tx1"/>
                    </a:gs>
                  </a:gsLst>
                  <a:lin ang="5400000" scaled="0"/>
                </a:gradFill>
              </a:rPr>
              <a:t> – Buddy Davies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Azure Synapse </a:t>
            </a:r>
            <a:r>
              <a:rPr lang="en-US" sz="2400" dirty="0">
                <a:gradFill>
                  <a:gsLst>
                    <a:gs pos="2917">
                      <a:schemeClr val="tx1"/>
                    </a:gs>
                    <a:gs pos="30000">
                      <a:schemeClr val="tx1"/>
                    </a:gs>
                  </a:gsLst>
                  <a:lin ang="5400000" scaled="0"/>
                </a:gradFill>
              </a:rPr>
              <a:t>– Dave </a:t>
            </a:r>
            <a:r>
              <a:rPr lang="en-US" sz="2400" dirty="0" err="1">
                <a:gradFill>
                  <a:gsLst>
                    <a:gs pos="2917">
                      <a:schemeClr val="tx1"/>
                    </a:gs>
                    <a:gs pos="30000">
                      <a:schemeClr val="tx1"/>
                    </a:gs>
                  </a:gsLst>
                  <a:lin ang="5400000" scaled="0"/>
                </a:gradFill>
              </a:rPr>
              <a:t>Theunissen</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Microsoft Power Virtual Agents </a:t>
            </a:r>
            <a:r>
              <a:rPr lang="en-US" sz="2400" dirty="0">
                <a:gradFill>
                  <a:gsLst>
                    <a:gs pos="2917">
                      <a:schemeClr val="tx1"/>
                    </a:gs>
                    <a:gs pos="30000">
                      <a:schemeClr val="tx1"/>
                    </a:gs>
                  </a:gsLst>
                  <a:lin ang="5400000" scaled="0"/>
                </a:gradFill>
              </a:rPr>
              <a:t>– Alessandro Moura</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API Management Arc Enabled </a:t>
            </a:r>
            <a:r>
              <a:rPr lang="en-US" sz="2400" dirty="0">
                <a:gradFill>
                  <a:gsLst>
                    <a:gs pos="2917">
                      <a:schemeClr val="tx1"/>
                    </a:gs>
                    <a:gs pos="30000">
                      <a:schemeClr val="tx1"/>
                    </a:gs>
                  </a:gsLst>
                  <a:lin ang="5400000" scaled="0"/>
                </a:gradFill>
              </a:rPr>
              <a:t>– Wagner </a:t>
            </a:r>
            <a:r>
              <a:rPr lang="en-US" sz="2400" dirty="0" err="1">
                <a:gradFill>
                  <a:gsLst>
                    <a:gs pos="2917">
                      <a:schemeClr val="tx1"/>
                    </a:gs>
                    <a:gs pos="30000">
                      <a:schemeClr val="tx1"/>
                    </a:gs>
                  </a:gsLst>
                  <a:lin ang="5400000" scaled="0"/>
                </a:gradFill>
              </a:rPr>
              <a:t>Silviera</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ADF Data Mapping </a:t>
            </a:r>
            <a:r>
              <a:rPr lang="en-US" sz="2400" dirty="0">
                <a:gradFill>
                  <a:gsLst>
                    <a:gs pos="2917">
                      <a:schemeClr val="tx1"/>
                    </a:gs>
                    <a:gs pos="30000">
                      <a:schemeClr val="tx1"/>
                    </a:gs>
                  </a:gsLst>
                  <a:lin ang="5400000" scaled="0"/>
                </a:gradFill>
              </a:rPr>
              <a:t>– Sudhir Rawat</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Visual Studio Online </a:t>
            </a:r>
            <a:r>
              <a:rPr lang="en-US" sz="2400" dirty="0">
                <a:gradFill>
                  <a:gsLst>
                    <a:gs pos="2917">
                      <a:schemeClr val="tx1"/>
                    </a:gs>
                    <a:gs pos="30000">
                      <a:schemeClr val="tx1"/>
                    </a:gs>
                  </a:gsLst>
                  <a:lin ang="5400000" scaled="0"/>
                </a:gradFill>
              </a:rPr>
              <a:t>– Jaliya </a:t>
            </a:r>
            <a:r>
              <a:rPr lang="en-US" sz="2400" dirty="0" err="1">
                <a:gradFill>
                  <a:gsLst>
                    <a:gs pos="2917">
                      <a:schemeClr val="tx1"/>
                    </a:gs>
                    <a:gs pos="30000">
                      <a:schemeClr val="tx1"/>
                    </a:gs>
                  </a:gsLst>
                  <a:lin ang="5400000" scaled="0"/>
                </a:gradFill>
              </a:rPr>
              <a:t>Udagedara</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Q &amp; A and Giveaways </a:t>
            </a:r>
            <a:r>
              <a:rPr lang="en-US" sz="2400" dirty="0">
                <a:gradFill>
                  <a:gsLst>
                    <a:gs pos="2917">
                      <a:schemeClr val="tx1"/>
                    </a:gs>
                    <a:gs pos="30000">
                      <a:schemeClr val="tx1"/>
                    </a:gs>
                  </a:gsLst>
                  <a:lin ang="5400000" scaled="0"/>
                </a:gradFill>
              </a:rPr>
              <a:t>- Speakers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Wrap Up </a:t>
            </a:r>
            <a:r>
              <a:rPr lang="en-US" sz="2400" dirty="0">
                <a:gradFill>
                  <a:gsLst>
                    <a:gs pos="2917">
                      <a:schemeClr val="tx1"/>
                    </a:gs>
                    <a:gs pos="30000">
                      <a:schemeClr val="tx1"/>
                    </a:gs>
                  </a:gsLst>
                  <a:lin ang="5400000" scaled="0"/>
                </a:gradFill>
              </a:rPr>
              <a:t>– Buddy Davies</a:t>
            </a:r>
          </a:p>
        </p:txBody>
      </p:sp>
    </p:spTree>
    <p:extLst>
      <p:ext uri="{BB962C8B-B14F-4D97-AF65-F5344CB8AC3E}">
        <p14:creationId xmlns:p14="http://schemas.microsoft.com/office/powerpoint/2010/main" val="15377189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dirty="0">
                <a:ea typeface="+mj-lt"/>
                <a:cs typeface="+mj-lt"/>
              </a:rPr>
              <a:t>Jaliya </a:t>
            </a:r>
            <a:r>
              <a:rPr lang="en-US" b="1" dirty="0" err="1">
                <a:ea typeface="+mj-lt"/>
                <a:cs typeface="+mj-lt"/>
              </a:rPr>
              <a:t>U</a:t>
            </a:r>
            <a:r>
              <a:rPr lang="en-US" dirty="0" err="1">
                <a:ea typeface="+mj-lt"/>
                <a:cs typeface="+mj-lt"/>
              </a:rPr>
              <a:t>dagedara</a:t>
            </a:r>
            <a:r>
              <a:rPr lang="en-US" b="1" dirty="0">
                <a:ea typeface="+mj-lt"/>
                <a:cs typeface="+mj-lt"/>
              </a:rPr>
              <a:t>: Visual Studio Online</a:t>
            </a:r>
            <a:endParaRPr lang="en-US" dirty="0"/>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10903608" cy="5071517"/>
          </a:xfrm>
          <a:prstGeom prst="rect">
            <a:avLst/>
          </a:prstGeom>
          <a:noFill/>
        </p:spPr>
        <p:txBody>
          <a:bodyPr wrap="square" lIns="182880" tIns="146304" rIns="182880" bIns="146304" rtlCol="0" anchor="t">
            <a:spAutoFit/>
          </a:bodyPr>
          <a:lstStyle/>
          <a:p>
            <a:r>
              <a:rPr lang="en-US" sz="3200">
                <a:latin typeface="Segoe UI"/>
                <a:ea typeface="Segoe UI"/>
                <a:cs typeface="Segoe UI"/>
              </a:rPr>
              <a:t>Visual Studio Online: Same Visual Studio Code experience you already know and love, only powered by the cloud</a:t>
            </a:r>
          </a:p>
          <a:p>
            <a:endParaRPr lang="en-US" sz="3200">
              <a:latin typeface="Segoe UI"/>
              <a:ea typeface="Segoe UI"/>
              <a:cs typeface="Segoe UI"/>
            </a:endParaRPr>
          </a:p>
          <a:p>
            <a:r>
              <a:rPr lang="en-US" sz="2800" b="1">
                <a:latin typeface="Segoe UI"/>
                <a:ea typeface="Segoe UI"/>
                <a:cs typeface="Segoe UI"/>
              </a:rPr>
              <a:t>Features:</a:t>
            </a:r>
          </a:p>
          <a:p>
            <a:pPr marL="457200" indent="-457200">
              <a:buFont typeface="Arial"/>
              <a:buChar char="•"/>
            </a:pPr>
            <a:r>
              <a:rPr lang="en-US" sz="2800">
                <a:latin typeface="Segoe UI"/>
                <a:ea typeface="Segoe UI"/>
                <a:cs typeface="Segoe UI"/>
              </a:rPr>
              <a:t>Full-fidelity development experience</a:t>
            </a:r>
            <a:endParaRPr lang="en-US" sz="2800">
              <a:cs typeface="Segoe UI"/>
            </a:endParaRPr>
          </a:p>
          <a:p>
            <a:pPr marL="457200" indent="-457200">
              <a:buFont typeface="Arial"/>
              <a:buChar char="•"/>
            </a:pPr>
            <a:r>
              <a:rPr lang="en-US" sz="2800">
                <a:latin typeface="Segoe UI"/>
                <a:ea typeface="Segoe UI"/>
                <a:cs typeface="Segoe UI"/>
              </a:rPr>
              <a:t>Accessible from anywhere</a:t>
            </a:r>
            <a:endParaRPr lang="en-US">
              <a:latin typeface="Segoe UI"/>
              <a:ea typeface="Segoe UI"/>
              <a:cs typeface="Segoe UI"/>
            </a:endParaRPr>
          </a:p>
          <a:p>
            <a:pPr marL="923290" lvl="1" indent="-457200">
              <a:buFont typeface="Arial"/>
              <a:buChar char="•"/>
            </a:pPr>
            <a:r>
              <a:rPr lang="en-US" sz="2800">
                <a:latin typeface="Segoe UI"/>
                <a:ea typeface="Segoe UI"/>
                <a:cs typeface="Segoe UI"/>
              </a:rPr>
              <a:t>Browser</a:t>
            </a:r>
            <a:endParaRPr lang="en-US" sz="1800">
              <a:latin typeface="Segoe UI"/>
              <a:ea typeface="Segoe UI"/>
              <a:cs typeface="Segoe UI"/>
            </a:endParaRPr>
          </a:p>
          <a:p>
            <a:pPr marL="923290" lvl="1" indent="-457200">
              <a:buFont typeface="Arial"/>
              <a:buChar char="•"/>
            </a:pPr>
            <a:r>
              <a:rPr lang="en-US" sz="2800">
                <a:latin typeface="Segoe UI"/>
                <a:ea typeface="Segoe UI"/>
                <a:cs typeface="Segoe UI"/>
              </a:rPr>
              <a:t>Visual Studio Code</a:t>
            </a:r>
            <a:endParaRPr lang="en-US" sz="1800">
              <a:latin typeface="Segoe UI"/>
              <a:ea typeface="Segoe UI"/>
              <a:cs typeface="Segoe UI"/>
            </a:endParaRPr>
          </a:p>
          <a:p>
            <a:pPr marL="923290" lvl="1" indent="-457200">
              <a:buFont typeface="Arial"/>
              <a:buChar char="•"/>
            </a:pPr>
            <a:r>
              <a:rPr lang="en-US" sz="2800">
                <a:latin typeface="Segoe UI"/>
                <a:ea typeface="Segoe UI"/>
                <a:cs typeface="Segoe UI"/>
              </a:rPr>
              <a:t>Visual Studio</a:t>
            </a:r>
            <a:endParaRPr lang="en-US" sz="1800">
              <a:latin typeface="Segoe UI"/>
              <a:ea typeface="Segoe UI"/>
              <a:cs typeface="Segoe UI"/>
            </a:endParaRPr>
          </a:p>
          <a:p>
            <a:pPr marL="457200" indent="-457200">
              <a:buFont typeface="Arial"/>
              <a:buChar char="•"/>
            </a:pPr>
            <a:r>
              <a:rPr lang="en-US" sz="2800">
                <a:latin typeface="Segoe UI"/>
                <a:ea typeface="Segoe UI"/>
                <a:cs typeface="Segoe UI"/>
              </a:rPr>
              <a:t>Billed per usage</a:t>
            </a:r>
            <a:endParaRPr lang="en-US" sz="1800">
              <a:cs typeface="Segoe UI"/>
            </a:endParaRPr>
          </a:p>
          <a:p>
            <a:endParaRPr lang="en-US">
              <a:latin typeface="Segoe UI"/>
              <a:ea typeface="Segoe UI"/>
              <a:cs typeface="Segoe UI"/>
            </a:endParaRPr>
          </a:p>
        </p:txBody>
      </p:sp>
    </p:spTree>
    <p:extLst>
      <p:ext uri="{BB962C8B-B14F-4D97-AF65-F5344CB8AC3E}">
        <p14:creationId xmlns:p14="http://schemas.microsoft.com/office/powerpoint/2010/main" val="1945546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1411474" y="1230945"/>
            <a:ext cx="4600566" cy="4456605"/>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Azure Functions Premium GA</a:t>
            </a:r>
            <a:endParaRPr lang="en-US" sz="2400" b="1">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No cold start - pre-warmed instances</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VNET integration</a:t>
            </a:r>
            <a:endParaRPr lang="en-US" sz="20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a:buChar char="•"/>
            </a:pPr>
            <a:r>
              <a:rPr lang="en-US" sz="2000">
                <a:gradFill>
                  <a:gsLst>
                    <a:gs pos="2917">
                      <a:schemeClr val="tx1"/>
                    </a:gs>
                    <a:gs pos="30000">
                      <a:schemeClr val="tx1"/>
                    </a:gs>
                  </a:gsLst>
                  <a:lin ang="5400000" scaled="0"/>
                </a:gradFill>
              </a:rPr>
              <a:t>More powerful, customizable instances</a:t>
            </a:r>
            <a:endParaRPr lang="en-US" sz="2000">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a:p>
            <a:pPr>
              <a:lnSpc>
                <a:spcPct val="90000"/>
              </a:lnSpc>
              <a:spcAft>
                <a:spcPts val="600"/>
              </a:spcAft>
            </a:pPr>
            <a:r>
              <a:rPr lang="en-US" sz="2400" b="1">
                <a:gradFill>
                  <a:gsLst>
                    <a:gs pos="2917">
                      <a:schemeClr val="tx1"/>
                    </a:gs>
                    <a:gs pos="30000">
                      <a:schemeClr val="tx1"/>
                    </a:gs>
                  </a:gsLst>
                  <a:lin ang="5400000" scaled="0"/>
                </a:gradFill>
              </a:rPr>
              <a:t>Python 3.7 Support</a:t>
            </a:r>
            <a:endParaRPr lang="en-US" sz="2400" b="1">
              <a:gradFill>
                <a:gsLst>
                  <a:gs pos="2917">
                    <a:schemeClr val="tx1"/>
                  </a:gs>
                  <a:gs pos="30000">
                    <a:schemeClr val="tx1"/>
                  </a:gs>
                </a:gsLst>
                <a:lin ang="5400000" scaled="0"/>
              </a:gradFill>
              <a:cs typeface="Segoe UI"/>
            </a:endParaRPr>
          </a:p>
          <a:p>
            <a:pPr>
              <a:lnSpc>
                <a:spcPct val="90000"/>
              </a:lnSpc>
              <a:spcAft>
                <a:spcPts val="600"/>
              </a:spcAft>
            </a:pPr>
            <a:endParaRPr lang="en-US" sz="2000" b="1">
              <a:gradFill>
                <a:gsLst>
                  <a:gs pos="2917">
                    <a:schemeClr val="tx1"/>
                  </a:gs>
                  <a:gs pos="30000">
                    <a:schemeClr val="tx1"/>
                  </a:gs>
                </a:gsLst>
                <a:lin ang="5400000" scaled="0"/>
              </a:gradFill>
              <a:cs typeface="Segoe UI"/>
            </a:endParaRPr>
          </a:p>
          <a:p>
            <a:pPr>
              <a:lnSpc>
                <a:spcPct val="90000"/>
              </a:lnSpc>
              <a:spcAft>
                <a:spcPts val="600"/>
              </a:spcAft>
            </a:pPr>
            <a:r>
              <a:rPr lang="en-NZ" sz="2400" b="1">
                <a:gradFill>
                  <a:gsLst>
                    <a:gs pos="2917">
                      <a:schemeClr val="tx1"/>
                    </a:gs>
                    <a:gs pos="30000">
                      <a:schemeClr val="tx1"/>
                    </a:gs>
                  </a:gsLst>
                  <a:lin ang="5400000" scaled="0"/>
                </a:gradFill>
              </a:rPr>
              <a:t>.NET Core 3 support (Preview)</a:t>
            </a:r>
            <a:endParaRPr lang="en-US" sz="2400" b="1">
              <a:gradFill>
                <a:gsLst>
                  <a:gs pos="2917">
                    <a:schemeClr val="tx1"/>
                  </a:gs>
                  <a:gs pos="30000">
                    <a:schemeClr val="tx1"/>
                  </a:gs>
                </a:gsLst>
                <a:lin ang="5400000" scaled="0"/>
              </a:gradFill>
              <a:cs typeface="Segoe UI"/>
            </a:endParaRPr>
          </a:p>
          <a:p>
            <a:pPr marL="466090" lvl="1">
              <a:lnSpc>
                <a:spcPct val="90000"/>
              </a:lnSpc>
              <a:spcAft>
                <a:spcPts val="600"/>
              </a:spcAft>
            </a:pPr>
            <a:endParaRPr lang="en-US" sz="2000">
              <a:gradFill>
                <a:gsLst>
                  <a:gs pos="2917">
                    <a:schemeClr val="tx1"/>
                  </a:gs>
                  <a:gs pos="30000">
                    <a:schemeClr val="tx1"/>
                  </a:gs>
                </a:gsLst>
                <a:lin ang="5400000" scaled="0"/>
              </a:gradFill>
              <a:cs typeface="Segoe UI"/>
            </a:endParaRPr>
          </a:p>
        </p:txBody>
      </p:sp>
      <p:pic>
        <p:nvPicPr>
          <p:cNvPr id="4" name="Graphic 3">
            <a:extLst>
              <a:ext uri="{FF2B5EF4-FFF2-40B4-BE49-F238E27FC236}">
                <a16:creationId xmlns:a16="http://schemas.microsoft.com/office/drawing/2014/main" id="{170DC7CD-9252-481C-A104-126C4D00F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09" y="1279666"/>
            <a:ext cx="609600" cy="609600"/>
          </a:xfrm>
          <a:prstGeom prst="rect">
            <a:avLst/>
          </a:prstGeom>
        </p:spPr>
      </p:pic>
      <p:pic>
        <p:nvPicPr>
          <p:cNvPr id="9" name="Graphic 8">
            <a:extLst>
              <a:ext uri="{FF2B5EF4-FFF2-40B4-BE49-F238E27FC236}">
                <a16:creationId xmlns:a16="http://schemas.microsoft.com/office/drawing/2014/main" id="{879C5049-C1EA-4F3F-8C69-57EABFFF0E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865" y="3622004"/>
            <a:ext cx="609600" cy="609600"/>
          </a:xfrm>
          <a:prstGeom prst="rect">
            <a:avLst/>
          </a:prstGeom>
        </p:spPr>
      </p:pic>
      <p:pic>
        <p:nvPicPr>
          <p:cNvPr id="1026" name="Picture 2" descr="See the source image">
            <a:extLst>
              <a:ext uri="{FF2B5EF4-FFF2-40B4-BE49-F238E27FC236}">
                <a16:creationId xmlns:a16="http://schemas.microsoft.com/office/drawing/2014/main" id="{F3A096FC-9A8F-4434-AF3C-1CF8543117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865" y="455594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92AF84-0788-4378-BF8C-969CD1554EB5}"/>
              </a:ext>
            </a:extLst>
          </p:cNvPr>
          <p:cNvSpPr txBox="1"/>
          <p:nvPr/>
        </p:nvSpPr>
        <p:spPr>
          <a:xfrm>
            <a:off x="6801486" y="1170048"/>
            <a:ext cx="4917420" cy="4191917"/>
          </a:xfrm>
          <a:prstGeom prst="rect">
            <a:avLst/>
          </a:prstGeom>
          <a:noFill/>
        </p:spPr>
        <p:txBody>
          <a:bodyPr wrap="square" lIns="182880" tIns="146304" rIns="182880" bIns="146304" rtlCol="0" anchor="t">
            <a:spAutoFit/>
          </a:bodyPr>
          <a:lstStyle/>
          <a:p>
            <a:pPr>
              <a:lnSpc>
                <a:spcPct val="90000"/>
              </a:lnSpc>
              <a:spcAft>
                <a:spcPts val="600"/>
              </a:spcAft>
            </a:pPr>
            <a:r>
              <a:rPr lang="en-US" sz="2400" b="1">
                <a:gradFill>
                  <a:gsLst>
                    <a:gs pos="2917">
                      <a:schemeClr val="tx1"/>
                    </a:gs>
                    <a:gs pos="30000">
                      <a:schemeClr val="tx1"/>
                    </a:gs>
                  </a:gsLst>
                  <a:lin ang="5400000" scaled="0"/>
                </a:gradFill>
              </a:rPr>
              <a:t>PowerShell Core in Azure Functions GA</a:t>
            </a:r>
            <a:endParaRPr lang="en-US" sz="2400" b="1">
              <a:gradFill>
                <a:gsLst>
                  <a:gs pos="2917">
                    <a:schemeClr val="tx1"/>
                  </a:gs>
                  <a:gs pos="30000">
                    <a:schemeClr val="tx1"/>
                  </a:gs>
                </a:gsLst>
                <a:lin ang="5400000" scaled="0"/>
              </a:gradFill>
              <a:cs typeface="Segoe UI"/>
            </a:endParaRP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Use existing PowerShell scripts/techniques/skills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Timer, HTTP &amp; many more Azure Triggers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Can use PowerShell Gallery Modules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Very cheap (even free)</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Integrate to ITIL, Power platform (MS Teams)</a:t>
            </a:r>
          </a:p>
          <a:p>
            <a:pPr marL="457200" indent="-457200">
              <a:lnSpc>
                <a:spcPct val="90000"/>
              </a:lnSpc>
              <a:spcAft>
                <a:spcPts val="600"/>
              </a:spcAft>
              <a:buFont typeface="Arial"/>
              <a:buChar char="•"/>
            </a:pPr>
            <a:r>
              <a:rPr lang="en-US" sz="2000">
                <a:gradFill>
                  <a:gsLst>
                    <a:gs pos="2917">
                      <a:schemeClr val="tx1"/>
                    </a:gs>
                    <a:gs pos="30000">
                      <a:schemeClr val="tx1"/>
                    </a:gs>
                  </a:gsLst>
                  <a:lin ang="5400000" scaled="0"/>
                </a:gradFill>
                <a:cs typeface="Segoe UI"/>
              </a:rPr>
              <a:t>Supports authentication via Azure AD</a:t>
            </a:r>
          </a:p>
        </p:txBody>
      </p:sp>
      <p:pic>
        <p:nvPicPr>
          <p:cNvPr id="10" name="Graphic 1">
            <a:extLst>
              <a:ext uri="{FF2B5EF4-FFF2-40B4-BE49-F238E27FC236}">
                <a16:creationId xmlns:a16="http://schemas.microsoft.com/office/drawing/2014/main" id="{E00E6AB0-7AEE-41D9-867E-D102D5CC3E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9454" y="1280722"/>
            <a:ext cx="609600" cy="609600"/>
          </a:xfrm>
          <a:prstGeom prst="rect">
            <a:avLst/>
          </a:prstGeom>
        </p:spPr>
      </p:pic>
    </p:spTree>
    <p:extLst>
      <p:ext uri="{BB962C8B-B14F-4D97-AF65-F5344CB8AC3E}">
        <p14:creationId xmlns:p14="http://schemas.microsoft.com/office/powerpoint/2010/main" val="2761262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DSR: Azure Functions (if needed)</a:t>
            </a:r>
          </a:p>
        </p:txBody>
      </p:sp>
      <p:sp>
        <p:nvSpPr>
          <p:cNvPr id="5" name="TextBox 4">
            <a:extLst>
              <a:ext uri="{FF2B5EF4-FFF2-40B4-BE49-F238E27FC236}">
                <a16:creationId xmlns:a16="http://schemas.microsoft.com/office/drawing/2014/main" id="{DDA3EDA2-EFB4-40BC-88BD-8871CFB7E216}"/>
              </a:ext>
            </a:extLst>
          </p:cNvPr>
          <p:cNvSpPr txBox="1"/>
          <p:nvPr/>
        </p:nvSpPr>
        <p:spPr>
          <a:xfrm>
            <a:off x="606581" y="1267485"/>
            <a:ext cx="10584659" cy="3083921"/>
          </a:xfrm>
          <a:prstGeom prst="rect">
            <a:avLst/>
          </a:prstGeom>
          <a:noFill/>
        </p:spPr>
        <p:txBody>
          <a:bodyPr wrap="square" lIns="182880" tIns="146304" rIns="182880" bIns="146304" rtlCol="0" anchor="t">
            <a:spAutoFit/>
          </a:bodyPr>
          <a:lstStyle/>
          <a:p>
            <a:pPr algn="ctr">
              <a:lnSpc>
                <a:spcPct val="90000"/>
              </a:lnSpc>
              <a:spcAft>
                <a:spcPts val="600"/>
              </a:spcAft>
            </a:pPr>
            <a:endParaRPr lang="en-US" sz="2400" b="1" dirty="0">
              <a:gradFill>
                <a:gsLst>
                  <a:gs pos="2917">
                    <a:schemeClr val="tx1"/>
                  </a:gs>
                  <a:gs pos="30000">
                    <a:schemeClr val="tx1"/>
                  </a:gs>
                </a:gsLst>
                <a:lin ang="5400000" scaled="0"/>
              </a:gradFill>
            </a:endParaRPr>
          </a:p>
          <a:p>
            <a:pPr algn="ctr">
              <a:lnSpc>
                <a:spcPct val="90000"/>
              </a:lnSpc>
              <a:spcAft>
                <a:spcPts val="600"/>
              </a:spcAft>
            </a:pPr>
            <a:endParaRPr lang="en-US" sz="2400" b="1" dirty="0">
              <a:gradFill>
                <a:gsLst>
                  <a:gs pos="2917">
                    <a:schemeClr val="tx1"/>
                  </a:gs>
                  <a:gs pos="30000">
                    <a:schemeClr val="tx1"/>
                  </a:gs>
                </a:gsLst>
                <a:lin ang="5400000" scaled="0"/>
              </a:gradFill>
            </a:endParaRPr>
          </a:p>
          <a:p>
            <a:pPr algn="ctr">
              <a:lnSpc>
                <a:spcPct val="90000"/>
              </a:lnSpc>
              <a:spcAft>
                <a:spcPts val="600"/>
              </a:spcAft>
            </a:pPr>
            <a:r>
              <a:rPr lang="en-US" sz="2400" b="1" dirty="0">
                <a:gradFill>
                  <a:gsLst>
                    <a:gs pos="2917">
                      <a:schemeClr val="tx1"/>
                    </a:gs>
                    <a:gs pos="30000">
                      <a:schemeClr val="tx1"/>
                    </a:gs>
                  </a:gsLst>
                  <a:lin ang="5400000" scaled="0"/>
                </a:gradFill>
              </a:rPr>
              <a:t>Demo</a:t>
            </a:r>
          </a:p>
          <a:p>
            <a:pPr algn="ctr">
              <a:lnSpc>
                <a:spcPct val="90000"/>
              </a:lnSpc>
              <a:spcAft>
                <a:spcPts val="600"/>
              </a:spcAft>
            </a:pPr>
            <a:r>
              <a:rPr lang="en-US" sz="2400" b="1" dirty="0">
                <a:gradFill>
                  <a:gsLst>
                    <a:gs pos="2917">
                      <a:schemeClr val="tx1"/>
                    </a:gs>
                    <a:gs pos="30000">
                      <a:schemeClr val="tx1"/>
                    </a:gs>
                  </a:gsLst>
                  <a:lin ang="5400000" scaled="0"/>
                </a:gradFill>
              </a:rPr>
              <a:t>PowerShell Core in Functions</a:t>
            </a:r>
          </a:p>
          <a:p>
            <a:pPr algn="ctr">
              <a:lnSpc>
                <a:spcPct val="90000"/>
              </a:lnSpc>
              <a:spcAft>
                <a:spcPts val="600"/>
              </a:spcAft>
            </a:pPr>
            <a:r>
              <a:rPr lang="en-US" sz="2400" dirty="0">
                <a:gradFill>
                  <a:gsLst>
                    <a:gs pos="2917">
                      <a:schemeClr val="tx1"/>
                    </a:gs>
                    <a:gs pos="30000">
                      <a:schemeClr val="tx1"/>
                    </a:gs>
                  </a:gsLst>
                  <a:lin ang="5400000" scaled="0"/>
                </a:gradFill>
              </a:rPr>
              <a:t>Cleaning up Temporary Resource Groups on a Schedule</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r>
              <a:rPr lang="en-US" sz="2400" dirty="0">
                <a:gradFill>
                  <a:gsLst>
                    <a:gs pos="2917">
                      <a:schemeClr val="tx1"/>
                    </a:gs>
                    <a:gs pos="30000">
                      <a:schemeClr val="tx1"/>
                    </a:gs>
                  </a:gsLst>
                  <a:lin ang="5400000" scaled="0"/>
                </a:gradFill>
              </a:rPr>
              <a:t>Idea shamelessly stolen from </a:t>
            </a:r>
            <a:r>
              <a:rPr lang="en-US" sz="2400" dirty="0">
                <a:gradFill>
                  <a:gsLst>
                    <a:gs pos="2917">
                      <a:schemeClr val="tx1"/>
                    </a:gs>
                    <a:gs pos="30000">
                      <a:schemeClr val="tx1"/>
                    </a:gs>
                  </a:gsLst>
                  <a:lin ang="5400000" scaled="0"/>
                </a:gradFill>
                <a:hlinkClick r:id="rId3"/>
              </a:rPr>
              <a:t>@</a:t>
            </a:r>
            <a:r>
              <a:rPr lang="en-US" sz="2400" dirty="0" err="1">
                <a:gradFill>
                  <a:gsLst>
                    <a:gs pos="2917">
                      <a:schemeClr val="tx1"/>
                    </a:gs>
                    <a:gs pos="30000">
                      <a:schemeClr val="tx1"/>
                    </a:gs>
                  </a:gsLst>
                  <a:lin ang="5400000" scaled="0"/>
                </a:gradFill>
                <a:hlinkClick r:id="rId3"/>
              </a:rPr>
              <a:t>JeffHollan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614543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6BD-1879-4F54-95C8-684DC8589C11}"/>
              </a:ext>
            </a:extLst>
          </p:cNvPr>
          <p:cNvSpPr>
            <a:spLocks noGrp="1"/>
          </p:cNvSpPr>
          <p:nvPr>
            <p:ph type="title"/>
          </p:nvPr>
        </p:nvSpPr>
        <p:spPr/>
        <p:txBody>
          <a:bodyPr/>
          <a:lstStyle/>
          <a:p>
            <a:r>
              <a:rPr lang="en-US" dirty="0">
                <a:cs typeface="Segoe UI"/>
              </a:rPr>
              <a:t>Q &amp; A and Giveaways</a:t>
            </a:r>
            <a:endParaRPr lang="en-US" dirty="0"/>
          </a:p>
        </p:txBody>
      </p:sp>
      <p:sp>
        <p:nvSpPr>
          <p:cNvPr id="5" name="TextBox 4">
            <a:extLst>
              <a:ext uri="{FF2B5EF4-FFF2-40B4-BE49-F238E27FC236}">
                <a16:creationId xmlns:a16="http://schemas.microsoft.com/office/drawing/2014/main" id="{6FC77F83-0401-4FE4-86C6-710C6D53D134}"/>
              </a:ext>
            </a:extLst>
          </p:cNvPr>
          <p:cNvSpPr txBox="1"/>
          <p:nvPr/>
        </p:nvSpPr>
        <p:spPr>
          <a:xfrm>
            <a:off x="606581" y="1267485"/>
            <a:ext cx="10584659" cy="1778949"/>
          </a:xfrm>
          <a:prstGeom prst="rect">
            <a:avLst/>
          </a:prstGeom>
          <a:noFill/>
        </p:spPr>
        <p:txBody>
          <a:bodyPr wrap="square" lIns="182880" tIns="146304" rIns="182880" bIns="146304" rtlCol="0" anchor="t">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Your opportunity to ask the presenters questions.</a:t>
            </a:r>
          </a:p>
          <a:p>
            <a:pPr algn="ctr">
              <a:lnSpc>
                <a:spcPct val="90000"/>
              </a:lnSpc>
              <a:spcAft>
                <a:spcPts val="600"/>
              </a:spcAft>
            </a:pPr>
            <a:endParaRPr lang="en-US" sz="2400" b="1" dirty="0">
              <a:gradFill>
                <a:gsLst>
                  <a:gs pos="2917">
                    <a:schemeClr val="tx1"/>
                  </a:gs>
                  <a:gs pos="30000">
                    <a:schemeClr val="tx1"/>
                  </a:gs>
                </a:gsLst>
                <a:lin ang="5400000" scaled="0"/>
              </a:gradFill>
            </a:endParaRPr>
          </a:p>
          <a:p>
            <a:pPr algn="ctr">
              <a:lnSpc>
                <a:spcPct val="90000"/>
              </a:lnSpc>
              <a:spcAft>
                <a:spcPts val="600"/>
              </a:spcAft>
            </a:pPr>
            <a:r>
              <a:rPr lang="en-US" sz="2400" b="1" dirty="0">
                <a:gradFill>
                  <a:gsLst>
                    <a:gs pos="2917">
                      <a:schemeClr val="tx1"/>
                    </a:gs>
                    <a:gs pos="30000">
                      <a:schemeClr val="tx1"/>
                    </a:gs>
                  </a:gsLst>
                  <a:lin ang="5400000" scaled="0"/>
                </a:gradFill>
              </a:rPr>
              <a:t>Each presenter will ask a question and the first person to answer will with a prize!</a:t>
            </a:r>
          </a:p>
        </p:txBody>
      </p:sp>
    </p:spTree>
    <p:extLst>
      <p:ext uri="{BB962C8B-B14F-4D97-AF65-F5344CB8AC3E}">
        <p14:creationId xmlns:p14="http://schemas.microsoft.com/office/powerpoint/2010/main" val="4139572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AA247CC3-626D-48C5-AA56-BC58D8C95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6" cy="7005882"/>
          </a:xfrm>
          <a:prstGeom prst="rect">
            <a:avLst/>
          </a:prstGeom>
        </p:spPr>
      </p:pic>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847119" y="4990848"/>
            <a:ext cx="4021273" cy="572954"/>
          </a:xfrm>
        </p:spPr>
        <p:txBody>
          <a:bodyPr vert="horz" wrap="square" lIns="0" tIns="0" rIns="0" bIns="0" rtlCol="0" anchor="t">
            <a:noAutofit/>
          </a:bodyPr>
          <a:lstStyle/>
          <a:p>
            <a:r>
              <a:rPr lang="en-US" sz="2400">
                <a:solidFill>
                  <a:schemeClr val="bg1"/>
                </a:solidFill>
              </a:rPr>
              <a:t>20th November 2019</a:t>
            </a:r>
          </a:p>
          <a:p>
            <a:endParaRPr lang="en-US" sz="2400">
              <a:solidFill>
                <a:schemeClr val="bg1"/>
              </a:solidFill>
            </a:endParaRPr>
          </a:p>
          <a:p>
            <a:endParaRPr lang="en-US" sz="2400">
              <a:solidFill>
                <a:schemeClr val="bg1"/>
              </a:solidFill>
            </a:endParaRPr>
          </a:p>
        </p:txBody>
      </p:sp>
      <p:pic>
        <p:nvPicPr>
          <p:cNvPr id="11" name="Picture 10" descr="A picture containing black, clock&#10;&#10;Description automatically generated">
            <a:extLst>
              <a:ext uri="{FF2B5EF4-FFF2-40B4-BE49-F238E27FC236}">
                <a16:creationId xmlns:a16="http://schemas.microsoft.com/office/drawing/2014/main" id="{5B74DF33-4811-424E-B56C-CF36477D0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399" y="1273030"/>
            <a:ext cx="4049407" cy="4049407"/>
          </a:xfrm>
          <a:prstGeom prst="rect">
            <a:avLst/>
          </a:prstGeom>
        </p:spPr>
      </p:pic>
      <p:sp>
        <p:nvSpPr>
          <p:cNvPr id="12" name="Rectangle 11">
            <a:extLst>
              <a:ext uri="{FF2B5EF4-FFF2-40B4-BE49-F238E27FC236}">
                <a16:creationId xmlns:a16="http://schemas.microsoft.com/office/drawing/2014/main" id="{3AA19E5A-EE14-4ABE-8EB9-4CA714D53C02}"/>
              </a:ext>
            </a:extLst>
          </p:cNvPr>
          <p:cNvSpPr/>
          <p:nvPr/>
        </p:nvSpPr>
        <p:spPr>
          <a:xfrm>
            <a:off x="7867399" y="5222380"/>
            <a:ext cx="4049407" cy="584775"/>
          </a:xfrm>
          <a:prstGeom prst="rect">
            <a:avLst/>
          </a:prstGeom>
          <a:solidFill>
            <a:schemeClr val="bg1"/>
          </a:solidFill>
        </p:spPr>
        <p:txBody>
          <a:bodyPr wrap="square">
            <a:spAutoFit/>
          </a:bodyPr>
          <a:lstStyle/>
          <a:p>
            <a:pPr algn="ctr"/>
            <a:r>
              <a:rPr lang="en-NZ" sz="3200">
                <a:solidFill>
                  <a:schemeClr val="tx2"/>
                </a:solidFill>
                <a:hlinkClick r:id="rId5">
                  <a:extLst>
                    <a:ext uri="{A12FA001-AC4F-418D-AE19-62706E023703}">
                      <ahyp:hlinkClr xmlns:ahyp="http://schemas.microsoft.com/office/drawing/2018/hyperlinkcolor" val="tx"/>
                    </a:ext>
                  </a:extLst>
                </a:hlinkClick>
              </a:rPr>
              <a:t>https://aka.ms/aaug</a:t>
            </a:r>
            <a:endParaRPr lang="en-NZ" sz="3200">
              <a:solidFill>
                <a:schemeClr val="tx2"/>
              </a:solidFill>
            </a:endParaRPr>
          </a:p>
        </p:txBody>
      </p:sp>
      <p:sp>
        <p:nvSpPr>
          <p:cNvPr id="13" name="Rectangle 12">
            <a:extLst>
              <a:ext uri="{FF2B5EF4-FFF2-40B4-BE49-F238E27FC236}">
                <a16:creationId xmlns:a16="http://schemas.microsoft.com/office/drawing/2014/main" id="{1878482A-200A-4777-B271-D69D1B235597}"/>
              </a:ext>
            </a:extLst>
          </p:cNvPr>
          <p:cNvSpPr/>
          <p:nvPr/>
        </p:nvSpPr>
        <p:spPr>
          <a:xfrm>
            <a:off x="7867399" y="688255"/>
            <a:ext cx="4049407" cy="584775"/>
          </a:xfrm>
          <a:prstGeom prst="rect">
            <a:avLst/>
          </a:prstGeom>
          <a:solidFill>
            <a:schemeClr val="bg1"/>
          </a:solidFill>
        </p:spPr>
        <p:txBody>
          <a:bodyPr wrap="square">
            <a:spAutoFit/>
          </a:bodyPr>
          <a:lstStyle/>
          <a:p>
            <a:pPr algn="ctr"/>
            <a:r>
              <a:rPr lang="en-NZ" sz="3200"/>
              <a:t>Slide Pack</a:t>
            </a:r>
          </a:p>
        </p:txBody>
      </p:sp>
    </p:spTree>
    <p:extLst>
      <p:ext uri="{BB962C8B-B14F-4D97-AF65-F5344CB8AC3E}">
        <p14:creationId xmlns:p14="http://schemas.microsoft.com/office/powerpoint/2010/main" val="38277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6BD-1879-4F54-95C8-684DC8589C11}"/>
              </a:ext>
            </a:extLst>
          </p:cNvPr>
          <p:cNvSpPr>
            <a:spLocks noGrp="1"/>
          </p:cNvSpPr>
          <p:nvPr>
            <p:ph type="title"/>
          </p:nvPr>
        </p:nvSpPr>
        <p:spPr/>
        <p:txBody>
          <a:bodyPr/>
          <a:lstStyle/>
          <a:p>
            <a:r>
              <a:rPr lang="en-US">
                <a:cs typeface="Segoe UI"/>
              </a:rPr>
              <a:t>Some other Azure User Groups</a:t>
            </a:r>
            <a:endParaRPr lang="en-US"/>
          </a:p>
        </p:txBody>
      </p:sp>
      <p:sp>
        <p:nvSpPr>
          <p:cNvPr id="4" name="TextBox 3">
            <a:extLst>
              <a:ext uri="{FF2B5EF4-FFF2-40B4-BE49-F238E27FC236}">
                <a16:creationId xmlns:a16="http://schemas.microsoft.com/office/drawing/2014/main" id="{19D67DDD-3A43-47CD-8279-D910FBB0E16E}"/>
              </a:ext>
            </a:extLst>
          </p:cNvPr>
          <p:cNvSpPr txBox="1"/>
          <p:nvPr/>
        </p:nvSpPr>
        <p:spPr>
          <a:xfrm>
            <a:off x="606961" y="1267484"/>
            <a:ext cx="11207137" cy="4567404"/>
          </a:xfrm>
          <a:prstGeom prst="rect">
            <a:avLst/>
          </a:prstGeom>
          <a:noFill/>
        </p:spPr>
        <p:txBody>
          <a:bodyPr wrap="square" lIns="182880" tIns="146304" rIns="182880" bIns="146304"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cs typeface="Segoe UI"/>
              </a:rPr>
              <a:t>Some other places to get your fix of Azure and Ignite!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4400" b="1" dirty="0">
                <a:gradFill>
                  <a:gsLst>
                    <a:gs pos="2917">
                      <a:schemeClr val="tx1"/>
                    </a:gs>
                    <a:gs pos="30000">
                      <a:schemeClr val="tx1"/>
                    </a:gs>
                  </a:gsLst>
                  <a:lin ang="5400000" scaled="0"/>
                </a:gradFill>
              </a:rPr>
              <a:t>Hamilton Azure User Group</a:t>
            </a:r>
            <a:endParaRPr lang="en-US" sz="3600" b="1" dirty="0">
              <a:gradFill>
                <a:gsLst>
                  <a:gs pos="2917">
                    <a:schemeClr val="tx1"/>
                  </a:gs>
                  <a:gs pos="30000">
                    <a:schemeClr val="tx1"/>
                  </a:gs>
                </a:gsLst>
                <a:lin ang="5400000" scaled="0"/>
              </a:gradFill>
              <a:cs typeface="Segoe UI"/>
            </a:endParaRPr>
          </a:p>
          <a:p>
            <a:pPr marL="466090">
              <a:lnSpc>
                <a:spcPct val="90000"/>
              </a:lnSpc>
              <a:spcAft>
                <a:spcPts val="600"/>
              </a:spcAft>
            </a:pPr>
            <a:r>
              <a:rPr lang="en-US" sz="1800" b="1" dirty="0"/>
              <a:t>Mini Ignite - Final Azure Meetup for 2019</a:t>
            </a:r>
            <a:r>
              <a:rPr lang="en-US" sz="1800" dirty="0"/>
              <a:t>: Tuesday, November 26, 2019 4:30 PM – 6:30 PM  @ </a:t>
            </a:r>
            <a:r>
              <a:rPr lang="en-US" sz="1800" dirty="0" err="1"/>
              <a:t>SkyCity</a:t>
            </a:r>
            <a:r>
              <a:rPr lang="en-US" sz="1800" dirty="0"/>
              <a:t> Hamilton</a:t>
            </a:r>
            <a:endParaRPr lang="en-US" sz="1800" dirty="0">
              <a:ea typeface="+mn-lt"/>
              <a:cs typeface="+mn-lt"/>
            </a:endParaRPr>
          </a:p>
          <a:p>
            <a:pPr marL="466090" lvl="1">
              <a:lnSpc>
                <a:spcPct val="90000"/>
              </a:lnSpc>
              <a:spcAft>
                <a:spcPts val="600"/>
              </a:spcAft>
            </a:pPr>
            <a:r>
              <a:rPr lang="en-US" sz="1800" dirty="0">
                <a:ea typeface="+mn-lt"/>
                <a:cs typeface="+mn-lt"/>
                <a:hlinkClick r:id="rId2"/>
              </a:rPr>
              <a:t>https://www.meetup.com/Hamilton-Microsoft-Azure-Meetup-Group</a:t>
            </a:r>
            <a:endParaRPr lang="en-US" sz="1800" dirty="0">
              <a:cs typeface="Segoe UI"/>
            </a:endParaRPr>
          </a:p>
          <a:p>
            <a:pPr marL="342900" indent="-342900">
              <a:lnSpc>
                <a:spcPct val="90000"/>
              </a:lnSpc>
              <a:spcAft>
                <a:spcPts val="600"/>
              </a:spcAft>
              <a:buFont typeface="Arial" panose="020B0604020202020204" pitchFamily="34" charset="0"/>
              <a:buChar char="•"/>
            </a:pPr>
            <a:endParaRPr lang="en-US" sz="2000" dirty="0">
              <a:ea typeface="+mn-lt"/>
              <a:cs typeface="+mn-lt"/>
            </a:endParaRPr>
          </a:p>
          <a:p>
            <a:pPr>
              <a:lnSpc>
                <a:spcPct val="90000"/>
              </a:lnSpc>
              <a:spcAft>
                <a:spcPts val="600"/>
              </a:spcAft>
            </a:pPr>
            <a:r>
              <a:rPr lang="en-US" sz="4400" b="1" dirty="0">
                <a:ea typeface="+mn-lt"/>
                <a:cs typeface="+mn-lt"/>
              </a:rPr>
              <a:t>Azure Lunchtime Meetup</a:t>
            </a:r>
          </a:p>
          <a:p>
            <a:pPr marL="466090">
              <a:lnSpc>
                <a:spcPct val="90000"/>
              </a:lnSpc>
              <a:spcAft>
                <a:spcPts val="600"/>
              </a:spcAft>
            </a:pPr>
            <a:r>
              <a:rPr lang="en-US" sz="1800" b="1" dirty="0"/>
              <a:t>Microsoft Ignite 2019 - Lightning Talks</a:t>
            </a:r>
            <a:r>
              <a:rPr lang="en-US" sz="1800" dirty="0">
                <a:ea typeface="+mn-lt"/>
                <a:cs typeface="+mn-lt"/>
              </a:rPr>
              <a:t>: Monday, December 9, 2019 11:30 AM-1:30 PM @ Microsoft NZ</a:t>
            </a:r>
          </a:p>
          <a:p>
            <a:pPr marL="466090">
              <a:lnSpc>
                <a:spcPct val="90000"/>
              </a:lnSpc>
              <a:spcAft>
                <a:spcPts val="600"/>
              </a:spcAft>
            </a:pPr>
            <a:r>
              <a:rPr lang="en-US" sz="1800" dirty="0">
                <a:ea typeface="+mn-lt"/>
                <a:cs typeface="+mn-lt"/>
                <a:hlinkClick r:id="rId3"/>
              </a:rPr>
              <a:t>https://www.meetup.com/Auckland-Azure-Lunchtime-Meetup/events/266376036/</a:t>
            </a:r>
            <a:endParaRPr lang="en-US" sz="1800" dirty="0">
              <a:cs typeface="Segoe UI"/>
            </a:endParaRPr>
          </a:p>
        </p:txBody>
      </p:sp>
    </p:spTree>
    <p:extLst>
      <p:ext uri="{BB962C8B-B14F-4D97-AF65-F5344CB8AC3E}">
        <p14:creationId xmlns:p14="http://schemas.microsoft.com/office/powerpoint/2010/main" val="25944668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WAS 2019</a:t>
            </a:r>
            <a:endParaRPr lang="en-US"/>
          </a:p>
        </p:txBody>
      </p:sp>
    </p:spTree>
    <p:extLst>
      <p:ext uri="{BB962C8B-B14F-4D97-AF65-F5344CB8AC3E}">
        <p14:creationId xmlns:p14="http://schemas.microsoft.com/office/powerpoint/2010/main" val="34747268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ea typeface="+mj-lt"/>
                <a:cs typeface="+mj-lt"/>
              </a:rPr>
              <a:t>Changing Of The Guard &amp; Fresh Speakers</a:t>
            </a:r>
            <a:endParaRPr lang="en-US"/>
          </a:p>
        </p:txBody>
      </p:sp>
      <p:pic>
        <p:nvPicPr>
          <p:cNvPr id="3" name="Picture 3" descr="A person smiling for the camera&#10;&#10;Description generated with very high confidence">
            <a:extLst>
              <a:ext uri="{FF2B5EF4-FFF2-40B4-BE49-F238E27FC236}">
                <a16:creationId xmlns:a16="http://schemas.microsoft.com/office/drawing/2014/main" id="{165B9C94-1E96-40B2-BB52-7FAF3CD112BE}"/>
              </a:ext>
            </a:extLst>
          </p:cNvPr>
          <p:cNvPicPr>
            <a:picLocks noChangeAspect="1"/>
          </p:cNvPicPr>
          <p:nvPr/>
        </p:nvPicPr>
        <p:blipFill>
          <a:blip r:embed="rId3"/>
          <a:stretch>
            <a:fillRect/>
          </a:stretch>
        </p:blipFill>
        <p:spPr>
          <a:xfrm>
            <a:off x="10299462" y="4934934"/>
            <a:ext cx="1863391" cy="1887416"/>
          </a:xfrm>
          <a:prstGeom prst="rect">
            <a:avLst/>
          </a:prstGeom>
        </p:spPr>
      </p:pic>
      <p:pic>
        <p:nvPicPr>
          <p:cNvPr id="6" name="Picture 6" descr="A person smiling for the camera&#10;&#10;Description generated with very high confidence">
            <a:extLst>
              <a:ext uri="{FF2B5EF4-FFF2-40B4-BE49-F238E27FC236}">
                <a16:creationId xmlns:a16="http://schemas.microsoft.com/office/drawing/2014/main" id="{6958D1A0-EE84-4069-B45F-EA35F4B921AD}"/>
              </a:ext>
            </a:extLst>
          </p:cNvPr>
          <p:cNvPicPr>
            <a:picLocks noChangeAspect="1"/>
          </p:cNvPicPr>
          <p:nvPr/>
        </p:nvPicPr>
        <p:blipFill>
          <a:blip r:embed="rId4"/>
          <a:stretch>
            <a:fillRect/>
          </a:stretch>
        </p:blipFill>
        <p:spPr>
          <a:xfrm>
            <a:off x="467491" y="1317502"/>
            <a:ext cx="1783161" cy="1784355"/>
          </a:xfrm>
          <a:prstGeom prst="rect">
            <a:avLst/>
          </a:prstGeom>
        </p:spPr>
      </p:pic>
      <p:pic>
        <p:nvPicPr>
          <p:cNvPr id="8" name="Picture 8" descr="A person wearing glasses and looking at the camera&#10;&#10;Description generated with very high confidence">
            <a:extLst>
              <a:ext uri="{FF2B5EF4-FFF2-40B4-BE49-F238E27FC236}">
                <a16:creationId xmlns:a16="http://schemas.microsoft.com/office/drawing/2014/main" id="{0117F04A-7554-4746-AECC-DCF1D0924575}"/>
              </a:ext>
            </a:extLst>
          </p:cNvPr>
          <p:cNvPicPr>
            <a:picLocks noChangeAspect="1"/>
          </p:cNvPicPr>
          <p:nvPr/>
        </p:nvPicPr>
        <p:blipFill>
          <a:blip r:embed="rId5"/>
          <a:stretch>
            <a:fillRect/>
          </a:stretch>
        </p:blipFill>
        <p:spPr>
          <a:xfrm>
            <a:off x="2982669" y="1317502"/>
            <a:ext cx="1914284" cy="1915566"/>
          </a:xfrm>
          <a:prstGeom prst="rect">
            <a:avLst/>
          </a:prstGeom>
        </p:spPr>
      </p:pic>
      <p:pic>
        <p:nvPicPr>
          <p:cNvPr id="10" name="Picture 10" descr="A close up of a person smiling for the camera&#10;&#10;Description generated with very high confidence">
            <a:extLst>
              <a:ext uri="{FF2B5EF4-FFF2-40B4-BE49-F238E27FC236}">
                <a16:creationId xmlns:a16="http://schemas.microsoft.com/office/drawing/2014/main" id="{3B94D472-7ADF-4723-8AB4-600D50078317}"/>
              </a:ext>
            </a:extLst>
          </p:cNvPr>
          <p:cNvPicPr>
            <a:picLocks noChangeAspect="1"/>
          </p:cNvPicPr>
          <p:nvPr/>
        </p:nvPicPr>
        <p:blipFill>
          <a:blip r:embed="rId6"/>
          <a:stretch>
            <a:fillRect/>
          </a:stretch>
        </p:blipFill>
        <p:spPr>
          <a:xfrm>
            <a:off x="386888" y="4876505"/>
            <a:ext cx="1944543" cy="1945845"/>
          </a:xfrm>
          <a:prstGeom prst="rect">
            <a:avLst/>
          </a:prstGeom>
        </p:spPr>
      </p:pic>
      <p:pic>
        <p:nvPicPr>
          <p:cNvPr id="12" name="Picture 12" descr="A person looking at the camera&#10;&#10;Description generated with very high confidence">
            <a:extLst>
              <a:ext uri="{FF2B5EF4-FFF2-40B4-BE49-F238E27FC236}">
                <a16:creationId xmlns:a16="http://schemas.microsoft.com/office/drawing/2014/main" id="{87BB7019-7779-4E7D-8CF4-994F99EC0AE1}"/>
              </a:ext>
            </a:extLst>
          </p:cNvPr>
          <p:cNvPicPr>
            <a:picLocks noChangeAspect="1"/>
          </p:cNvPicPr>
          <p:nvPr/>
        </p:nvPicPr>
        <p:blipFill>
          <a:blip r:embed="rId7"/>
          <a:stretch>
            <a:fillRect/>
          </a:stretch>
        </p:blipFill>
        <p:spPr>
          <a:xfrm>
            <a:off x="9137847" y="3129748"/>
            <a:ext cx="1826158" cy="1809003"/>
          </a:xfrm>
          <a:prstGeom prst="rect">
            <a:avLst/>
          </a:prstGeom>
        </p:spPr>
      </p:pic>
      <p:pic>
        <p:nvPicPr>
          <p:cNvPr id="14" name="Picture 14" descr="A person wearing glasses&#10;&#10;Description generated with very high confidence">
            <a:extLst>
              <a:ext uri="{FF2B5EF4-FFF2-40B4-BE49-F238E27FC236}">
                <a16:creationId xmlns:a16="http://schemas.microsoft.com/office/drawing/2014/main" id="{BD352B15-A3E5-4748-B622-FB1D84831FC0}"/>
              </a:ext>
            </a:extLst>
          </p:cNvPr>
          <p:cNvPicPr>
            <a:picLocks noChangeAspect="1"/>
          </p:cNvPicPr>
          <p:nvPr/>
        </p:nvPicPr>
        <p:blipFill>
          <a:blip r:embed="rId8"/>
          <a:stretch>
            <a:fillRect/>
          </a:stretch>
        </p:blipFill>
        <p:spPr>
          <a:xfrm>
            <a:off x="4200783" y="3129025"/>
            <a:ext cx="1809238" cy="1810450"/>
          </a:xfrm>
          <a:prstGeom prst="rect">
            <a:avLst/>
          </a:prstGeom>
        </p:spPr>
      </p:pic>
      <p:pic>
        <p:nvPicPr>
          <p:cNvPr id="16" name="Picture 16" descr="A person posing for the camera&#10;&#10;Description generated with very high confidence">
            <a:extLst>
              <a:ext uri="{FF2B5EF4-FFF2-40B4-BE49-F238E27FC236}">
                <a16:creationId xmlns:a16="http://schemas.microsoft.com/office/drawing/2014/main" id="{BBC8141A-A00E-40F0-B8BF-05AC882E01C0}"/>
              </a:ext>
            </a:extLst>
          </p:cNvPr>
          <p:cNvPicPr>
            <a:picLocks noChangeAspect="1"/>
          </p:cNvPicPr>
          <p:nvPr/>
        </p:nvPicPr>
        <p:blipFill>
          <a:blip r:embed="rId9"/>
          <a:stretch>
            <a:fillRect/>
          </a:stretch>
        </p:blipFill>
        <p:spPr>
          <a:xfrm>
            <a:off x="6723529" y="3096173"/>
            <a:ext cx="1796263" cy="1809003"/>
          </a:xfrm>
          <a:prstGeom prst="rect">
            <a:avLst/>
          </a:prstGeom>
        </p:spPr>
      </p:pic>
      <p:pic>
        <p:nvPicPr>
          <p:cNvPr id="18" name="Picture 18" descr="A person wearing glasses and looking at the camera&#10;&#10;Description generated with very high confidence">
            <a:extLst>
              <a:ext uri="{FF2B5EF4-FFF2-40B4-BE49-F238E27FC236}">
                <a16:creationId xmlns:a16="http://schemas.microsoft.com/office/drawing/2014/main" id="{8CB674F8-3291-4297-8DD5-BF49CDB3C02E}"/>
              </a:ext>
            </a:extLst>
          </p:cNvPr>
          <p:cNvPicPr>
            <a:picLocks noChangeAspect="1"/>
          </p:cNvPicPr>
          <p:nvPr/>
        </p:nvPicPr>
        <p:blipFill>
          <a:blip r:embed="rId10"/>
          <a:stretch>
            <a:fillRect/>
          </a:stretch>
        </p:blipFill>
        <p:spPr>
          <a:xfrm>
            <a:off x="2895492" y="4980740"/>
            <a:ext cx="1809239" cy="1810450"/>
          </a:xfrm>
          <a:prstGeom prst="rect">
            <a:avLst/>
          </a:prstGeom>
        </p:spPr>
      </p:pic>
      <p:pic>
        <p:nvPicPr>
          <p:cNvPr id="20" name="Picture 20" descr="A close up of a person smiling for the camera&#10;&#10;Description generated with very high confidence">
            <a:extLst>
              <a:ext uri="{FF2B5EF4-FFF2-40B4-BE49-F238E27FC236}">
                <a16:creationId xmlns:a16="http://schemas.microsoft.com/office/drawing/2014/main" id="{DE0B28CA-0388-48E8-B56C-391CABD0002D}"/>
              </a:ext>
            </a:extLst>
          </p:cNvPr>
          <p:cNvPicPr>
            <a:picLocks noChangeAspect="1"/>
          </p:cNvPicPr>
          <p:nvPr/>
        </p:nvPicPr>
        <p:blipFill>
          <a:blip r:embed="rId11"/>
          <a:stretch>
            <a:fillRect/>
          </a:stretch>
        </p:blipFill>
        <p:spPr>
          <a:xfrm>
            <a:off x="5338132" y="4874986"/>
            <a:ext cx="1954629" cy="1966031"/>
          </a:xfrm>
          <a:prstGeom prst="rect">
            <a:avLst/>
          </a:prstGeom>
        </p:spPr>
      </p:pic>
      <p:pic>
        <p:nvPicPr>
          <p:cNvPr id="22" name="Picture 22" descr="A person wearing a suit and tie smiling and looking at the camera&#10;&#10;Description generated with very high confidence">
            <a:extLst>
              <a:ext uri="{FF2B5EF4-FFF2-40B4-BE49-F238E27FC236}">
                <a16:creationId xmlns:a16="http://schemas.microsoft.com/office/drawing/2014/main" id="{8A01752E-5FC7-49D4-B2E4-E04ED5D0F94A}"/>
              </a:ext>
            </a:extLst>
          </p:cNvPr>
          <p:cNvPicPr>
            <a:picLocks noChangeAspect="1"/>
          </p:cNvPicPr>
          <p:nvPr/>
        </p:nvPicPr>
        <p:blipFill>
          <a:blip r:embed="rId12"/>
          <a:stretch>
            <a:fillRect/>
          </a:stretch>
        </p:blipFill>
        <p:spPr>
          <a:xfrm>
            <a:off x="7881820" y="1388074"/>
            <a:ext cx="1712556" cy="1713703"/>
          </a:xfrm>
          <a:prstGeom prst="rect">
            <a:avLst/>
          </a:prstGeom>
        </p:spPr>
      </p:pic>
      <p:pic>
        <p:nvPicPr>
          <p:cNvPr id="26" name="Picture 26" descr="A person wearing a suit and tie smiling and looking at the camera&#10;&#10;Description generated with very high confidence">
            <a:extLst>
              <a:ext uri="{FF2B5EF4-FFF2-40B4-BE49-F238E27FC236}">
                <a16:creationId xmlns:a16="http://schemas.microsoft.com/office/drawing/2014/main" id="{B46815F2-C62A-492A-B2AB-F0E7A464663A}"/>
              </a:ext>
            </a:extLst>
          </p:cNvPr>
          <p:cNvPicPr>
            <a:picLocks noChangeAspect="1"/>
          </p:cNvPicPr>
          <p:nvPr/>
        </p:nvPicPr>
        <p:blipFill>
          <a:blip r:embed="rId13"/>
          <a:stretch>
            <a:fillRect/>
          </a:stretch>
        </p:blipFill>
        <p:spPr>
          <a:xfrm>
            <a:off x="7951737" y="4899549"/>
            <a:ext cx="1923678" cy="1922801"/>
          </a:xfrm>
          <a:prstGeom prst="rect">
            <a:avLst/>
          </a:prstGeom>
        </p:spPr>
      </p:pic>
      <p:pic>
        <p:nvPicPr>
          <p:cNvPr id="1026" name="Picture 2" descr="Image result for sonia cuff">
            <a:extLst>
              <a:ext uri="{FF2B5EF4-FFF2-40B4-BE49-F238E27FC236}">
                <a16:creationId xmlns:a16="http://schemas.microsoft.com/office/drawing/2014/main" id="{BE13F2F2-D82E-49D0-96B9-3C79FCB109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6806" y="3091228"/>
            <a:ext cx="1858219" cy="1818892"/>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61571EC-5D7E-4526-8038-86FFEBA36CBF}"/>
              </a:ext>
            </a:extLst>
          </p:cNvPr>
          <p:cNvPicPr>
            <a:picLocks noChangeAspect="1"/>
          </p:cNvPicPr>
          <p:nvPr/>
        </p:nvPicPr>
        <p:blipFill>
          <a:blip r:embed="rId15"/>
          <a:stretch>
            <a:fillRect/>
          </a:stretch>
        </p:blipFill>
        <p:spPr>
          <a:xfrm>
            <a:off x="5378478" y="1288770"/>
            <a:ext cx="1914283" cy="1914283"/>
          </a:xfrm>
          <a:prstGeom prst="ellipse">
            <a:avLst/>
          </a:prstGeom>
        </p:spPr>
      </p:pic>
      <p:pic>
        <p:nvPicPr>
          <p:cNvPr id="1032" name="Picture 8">
            <a:extLst>
              <a:ext uri="{FF2B5EF4-FFF2-40B4-BE49-F238E27FC236}">
                <a16:creationId xmlns:a16="http://schemas.microsoft.com/office/drawing/2014/main" id="{8865CB7F-D628-4C53-98A1-1E8C49AC5C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56152" y="1317502"/>
            <a:ext cx="1866900" cy="1866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322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US" b="1">
                <a:cs typeface="Segoe UI Semibold"/>
              </a:rPr>
              <a:t>Global Azure Bootcamp 2019</a:t>
            </a:r>
          </a:p>
        </p:txBody>
      </p:sp>
      <p:pic>
        <p:nvPicPr>
          <p:cNvPr id="3" name="Online Media 2" title="#Makeitrain Azure credits">
            <a:hlinkClick r:id="" action="ppaction://media"/>
            <a:extLst>
              <a:ext uri="{FF2B5EF4-FFF2-40B4-BE49-F238E27FC236}">
                <a16:creationId xmlns:a16="http://schemas.microsoft.com/office/drawing/2014/main" id="{7988590B-63F9-47B4-B915-FE1DBFC4191E}"/>
              </a:ext>
            </a:extLst>
          </p:cNvPr>
          <p:cNvPicPr>
            <a:picLocks noRot="1" noChangeAspect="1"/>
          </p:cNvPicPr>
          <p:nvPr>
            <a:videoFile r:link="rId1"/>
          </p:nvPr>
        </p:nvPicPr>
        <p:blipFill>
          <a:blip r:embed="rId4"/>
          <a:stretch>
            <a:fillRect/>
          </a:stretch>
        </p:blipFill>
        <p:spPr>
          <a:xfrm>
            <a:off x="3170238" y="1782763"/>
            <a:ext cx="6096000" cy="3429000"/>
          </a:xfrm>
          <a:prstGeom prst="rect">
            <a:avLst/>
          </a:prstGeom>
        </p:spPr>
      </p:pic>
      <p:pic>
        <p:nvPicPr>
          <p:cNvPr id="4" name="Online Media 3" title="#Makeitrain Azure credits">
            <a:hlinkClick r:id="" action="ppaction://media"/>
            <a:extLst>
              <a:ext uri="{FF2B5EF4-FFF2-40B4-BE49-F238E27FC236}">
                <a16:creationId xmlns:a16="http://schemas.microsoft.com/office/drawing/2014/main" id="{6D732727-4322-4940-9F27-110DC30AA0D4}"/>
              </a:ext>
            </a:extLst>
          </p:cNvPr>
          <p:cNvPicPr>
            <a:picLocks noRot="1" noChangeAspect="1"/>
          </p:cNvPicPr>
          <p:nvPr>
            <a:videoFile r:link="rId1"/>
          </p:nvPr>
        </p:nvPicPr>
        <p:blipFill>
          <a:blip r:embed="rId4"/>
          <a:stretch>
            <a:fillRect/>
          </a:stretch>
        </p:blipFill>
        <p:spPr>
          <a:xfrm>
            <a:off x="3170238" y="1782763"/>
            <a:ext cx="6096000" cy="3429000"/>
          </a:xfrm>
          <a:prstGeom prst="rect">
            <a:avLst/>
          </a:prstGeom>
        </p:spPr>
      </p:pic>
    </p:spTree>
    <p:extLst>
      <p:ext uri="{BB962C8B-B14F-4D97-AF65-F5344CB8AC3E}">
        <p14:creationId xmlns:p14="http://schemas.microsoft.com/office/powerpoint/2010/main" val="3816889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AB15-CA60-41D9-B771-99EF1072C7F5}"/>
              </a:ext>
            </a:extLst>
          </p:cNvPr>
          <p:cNvSpPr>
            <a:spLocks noGrp="1"/>
          </p:cNvSpPr>
          <p:nvPr>
            <p:ph type="title"/>
          </p:nvPr>
        </p:nvSpPr>
        <p:spPr>
          <a:xfrm>
            <a:off x="434976" y="1207895"/>
            <a:ext cx="9620008" cy="3605405"/>
          </a:xfrm>
        </p:spPr>
        <p:txBody>
          <a:bodyPr/>
          <a:lstStyle/>
          <a:p>
            <a:r>
              <a:rPr lang="en-US">
                <a:cs typeface="Segoe UI"/>
              </a:rPr>
              <a:t>THE YEAR THAT WILL BE 2020</a:t>
            </a:r>
            <a:endParaRPr lang="en-US"/>
          </a:p>
        </p:txBody>
      </p:sp>
    </p:spTree>
    <p:extLst>
      <p:ext uri="{BB962C8B-B14F-4D97-AF65-F5344CB8AC3E}">
        <p14:creationId xmlns:p14="http://schemas.microsoft.com/office/powerpoint/2010/main" val="3005290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Rory – AAD &amp; B2C</a:t>
            </a:r>
            <a:endParaRPr lang="en-NZ">
              <a:ea typeface="+mj-lt"/>
              <a:cs typeface="+mj-lt"/>
            </a:endParaRPr>
          </a:p>
          <a:p>
            <a:endParaRPr lang="en-NZ" b="1"/>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5449908" cy="62786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endParaRPr lang="en-US" sz="2400">
              <a:cs typeface="Segoe UI"/>
            </a:endParaRPr>
          </a:p>
        </p:txBody>
      </p:sp>
      <p:pic>
        <p:nvPicPr>
          <p:cNvPr id="22" name="Picture 22" descr="A screenshot of a cell phone&#10;&#10;Description generated with very high confidence">
            <a:extLst>
              <a:ext uri="{FF2B5EF4-FFF2-40B4-BE49-F238E27FC236}">
                <a16:creationId xmlns:a16="http://schemas.microsoft.com/office/drawing/2014/main" id="{1CBF8284-602A-46F7-977D-D7AC9C036253}"/>
              </a:ext>
            </a:extLst>
          </p:cNvPr>
          <p:cNvPicPr>
            <a:picLocks noChangeAspect="1"/>
          </p:cNvPicPr>
          <p:nvPr/>
        </p:nvPicPr>
        <p:blipFill>
          <a:blip r:embed="rId3"/>
          <a:stretch>
            <a:fillRect/>
          </a:stretch>
        </p:blipFill>
        <p:spPr>
          <a:xfrm>
            <a:off x="3259290" y="1001803"/>
            <a:ext cx="5910648" cy="5922363"/>
          </a:xfrm>
          <a:prstGeom prst="rect">
            <a:avLst/>
          </a:prstGeom>
        </p:spPr>
      </p:pic>
    </p:spTree>
    <p:extLst>
      <p:ext uri="{BB962C8B-B14F-4D97-AF65-F5344CB8AC3E}">
        <p14:creationId xmlns:p14="http://schemas.microsoft.com/office/powerpoint/2010/main" val="27946347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457FF3F1-12F6-4FB9-B06E-72F95F058D33}"/>
              </a:ext>
            </a:extLst>
          </p:cNvPr>
          <p:cNvPicPr>
            <a:picLocks noChangeAspect="1"/>
          </p:cNvPicPr>
          <p:nvPr/>
        </p:nvPicPr>
        <p:blipFill>
          <a:blip r:embed="rId3"/>
          <a:stretch>
            <a:fillRect/>
          </a:stretch>
        </p:blipFill>
        <p:spPr>
          <a:xfrm>
            <a:off x="719419" y="1205809"/>
            <a:ext cx="10991532" cy="5228195"/>
          </a:xfrm>
          <a:prstGeom prst="rect">
            <a:avLst/>
          </a:prstGeom>
        </p:spPr>
      </p:pic>
    </p:spTree>
    <p:extLst>
      <p:ext uri="{BB962C8B-B14F-4D97-AF65-F5344CB8AC3E}">
        <p14:creationId xmlns:p14="http://schemas.microsoft.com/office/powerpoint/2010/main" val="1097649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cs typeface="Segoe UI"/>
              </a:rPr>
              <a:t>Rory – AAD &amp; B2C</a:t>
            </a:r>
            <a:endParaRPr lang="en-US"/>
          </a:p>
        </p:txBody>
      </p:sp>
      <p:sp>
        <p:nvSpPr>
          <p:cNvPr id="5" name="TextBox 4">
            <a:extLst>
              <a:ext uri="{FF2B5EF4-FFF2-40B4-BE49-F238E27FC236}">
                <a16:creationId xmlns:a16="http://schemas.microsoft.com/office/drawing/2014/main" id="{DDA3EDA2-EFB4-40BC-88BD-8871CFB7E216}"/>
              </a:ext>
            </a:extLst>
          </p:cNvPr>
          <p:cNvSpPr txBox="1"/>
          <p:nvPr/>
        </p:nvSpPr>
        <p:spPr>
          <a:xfrm>
            <a:off x="606582" y="1267485"/>
            <a:ext cx="11211078" cy="523220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a:ea typeface="+mn-lt"/>
                <a:cs typeface="+mn-lt"/>
              </a:rPr>
              <a:t>All customers can now </a:t>
            </a:r>
            <a:r>
              <a:rPr lang="en-US" sz="2400" b="1">
                <a:ea typeface="+mn-lt"/>
                <a:cs typeface="+mn-lt"/>
                <a:hlinkClick r:id="rId3"/>
              </a:rPr>
              <a:t>enable MFA for free</a:t>
            </a:r>
            <a:r>
              <a:rPr lang="en-US" sz="2400">
                <a:ea typeface="+mn-lt"/>
                <a:cs typeface="+mn-lt"/>
              </a:rPr>
              <a:t> with the Microsoft Authenticator app. </a:t>
            </a:r>
            <a:endParaRPr lang="en-US" sz="1800">
              <a:ea typeface="+mn-lt"/>
              <a:cs typeface="+mn-lt"/>
            </a:endParaRPr>
          </a:p>
          <a:p>
            <a:pPr marL="342900" indent="-342900">
              <a:lnSpc>
                <a:spcPct val="90000"/>
              </a:lnSpc>
              <a:spcAft>
                <a:spcPts val="600"/>
              </a:spcAft>
              <a:buFont typeface="Arial" panose="020B0604020202020204" pitchFamily="34" charset="0"/>
              <a:buChar char="•"/>
            </a:pPr>
            <a:r>
              <a:rPr lang="en-US" sz="2400">
                <a:ea typeface="+mn-lt"/>
                <a:cs typeface="+mn-lt"/>
              </a:rPr>
              <a:t>Conditional Access</a:t>
            </a:r>
            <a:r>
              <a:rPr lang="en-US" sz="2400" b="1">
                <a:ea typeface="+mn-lt"/>
                <a:cs typeface="+mn-lt"/>
              </a:rPr>
              <a:t> </a:t>
            </a:r>
            <a:r>
              <a:rPr lang="en-US" sz="2400" b="1">
                <a:ea typeface="+mn-lt"/>
                <a:cs typeface="+mn-lt"/>
                <a:hlinkClick r:id="rId4"/>
              </a:rPr>
              <a:t>report-only mode</a:t>
            </a:r>
            <a:r>
              <a:rPr lang="en-US" sz="2400">
                <a:ea typeface="+mn-lt"/>
                <a:cs typeface="+mn-lt"/>
              </a:rPr>
              <a:t> is now in public preview. It allows administrators to evaluate potential impact of new policies before rolling them out across the entire organization</a:t>
            </a:r>
          </a:p>
          <a:p>
            <a:pPr marL="342900" indent="-342900">
              <a:lnSpc>
                <a:spcPct val="90000"/>
              </a:lnSpc>
              <a:spcAft>
                <a:spcPts val="600"/>
              </a:spcAft>
              <a:buFont typeface="Arial" panose="020B0604020202020204" pitchFamily="34" charset="0"/>
              <a:buChar char="•"/>
            </a:pPr>
            <a:r>
              <a:rPr lang="en-US" sz="2400">
                <a:ea typeface="+mn-lt"/>
                <a:cs typeface="+mn-lt"/>
              </a:rPr>
              <a:t>The </a:t>
            </a:r>
            <a:r>
              <a:rPr lang="en-US" sz="2400" b="1">
                <a:ea typeface="+mn-lt"/>
                <a:cs typeface="+mn-lt"/>
                <a:hlinkClick r:id="rId5"/>
              </a:rPr>
              <a:t>Global Reader role</a:t>
            </a:r>
            <a:r>
              <a:rPr lang="en-US" sz="2400">
                <a:ea typeface="+mn-lt"/>
                <a:cs typeface="+mn-lt"/>
              </a:rPr>
              <a:t> along with 15 other roles rolled out in public preview last month for further visibility into settings and policies without added risk.</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Azure AD </a:t>
            </a:r>
            <a:r>
              <a:rPr lang="en-US" sz="2400" b="1">
                <a:ea typeface="+mn-lt"/>
                <a:cs typeface="+mn-lt"/>
                <a:hlinkClick r:id="rId6"/>
              </a:rPr>
              <a:t>entitlement management</a:t>
            </a:r>
            <a:r>
              <a:rPr lang="en-US" sz="2400" b="1">
                <a:ea typeface="+mn-lt"/>
                <a:cs typeface="+mn-lt"/>
              </a:rPr>
              <a:t> </a:t>
            </a:r>
            <a:r>
              <a:rPr lang="en-US" sz="2400">
                <a:ea typeface="+mn-lt"/>
                <a:cs typeface="+mn-lt"/>
              </a:rPr>
              <a:t>is now generally available! </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Public preview of inbound user provisioning from SAP SuccessFactors</a:t>
            </a:r>
            <a:endParaRPr lang="en-US" sz="2400">
              <a:cs typeface="Segoe UI"/>
            </a:endParaRPr>
          </a:p>
          <a:p>
            <a:pPr marL="342900" indent="-342900">
              <a:lnSpc>
                <a:spcPct val="90000"/>
              </a:lnSpc>
              <a:spcAft>
                <a:spcPts val="600"/>
              </a:spcAft>
              <a:buFont typeface="Arial" panose="020B0604020202020204" pitchFamily="34" charset="0"/>
              <a:buChar char="•"/>
            </a:pPr>
            <a:r>
              <a:rPr lang="en-US" sz="2400">
                <a:ea typeface="+mn-lt"/>
                <a:cs typeface="+mn-lt"/>
              </a:rPr>
              <a:t>Staged rollout to cloud authentication is now available in public preview</a:t>
            </a:r>
            <a:endParaRPr lang="en-US" sz="2400">
              <a:cs typeface="Segoe UI"/>
            </a:endParaRPr>
          </a:p>
          <a:p>
            <a:pPr marL="342900" indent="-342900">
              <a:lnSpc>
                <a:spcPct val="90000"/>
              </a:lnSpc>
              <a:spcAft>
                <a:spcPts val="600"/>
              </a:spcAft>
              <a:buFont typeface="Arial" panose="020B0604020202020204" pitchFamily="34" charset="0"/>
              <a:buChar char="•"/>
            </a:pPr>
            <a:r>
              <a:rPr lang="en-US" sz="2400">
                <a:cs typeface="Segoe UI"/>
              </a:rPr>
              <a:t>Firstline Worker – log in with phone number and code</a:t>
            </a:r>
          </a:p>
          <a:p>
            <a:pPr marL="342900" indent="-342900">
              <a:lnSpc>
                <a:spcPct val="90000"/>
              </a:lnSpc>
              <a:spcAft>
                <a:spcPts val="600"/>
              </a:spcAft>
              <a:buFont typeface="Arial" panose="020B0604020202020204" pitchFamily="34" charset="0"/>
              <a:buChar char="•"/>
            </a:pPr>
            <a:endParaRPr lang="en-US" sz="2400">
              <a:cs typeface="Segoe UI"/>
            </a:endParaRPr>
          </a:p>
          <a:p>
            <a:pPr marL="342900" indent="-342900">
              <a:lnSpc>
                <a:spcPct val="90000"/>
              </a:lnSpc>
              <a:spcAft>
                <a:spcPts val="600"/>
              </a:spcAft>
              <a:buFont typeface="Arial" panose="020B0604020202020204" pitchFamily="34" charset="0"/>
              <a:buChar char="•"/>
            </a:pPr>
            <a:endParaRPr lang="en-US" sz="2400">
              <a:cs typeface="Segoe UI"/>
            </a:endParaRPr>
          </a:p>
        </p:txBody>
      </p:sp>
    </p:spTree>
    <p:extLst>
      <p:ext uri="{BB962C8B-B14F-4D97-AF65-F5344CB8AC3E}">
        <p14:creationId xmlns:p14="http://schemas.microsoft.com/office/powerpoint/2010/main" val="4215038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34C7494-76A9-4D41-9547-DE1497D33CD0}"/>
              </a:ext>
            </a:extLst>
          </p:cNvPr>
          <p:cNvPicPr>
            <a:picLocks noChangeAspect="1"/>
          </p:cNvPicPr>
          <p:nvPr/>
        </p:nvPicPr>
        <p:blipFill>
          <a:blip r:embed="rId3"/>
          <a:stretch>
            <a:fillRect/>
          </a:stretch>
        </p:blipFill>
        <p:spPr>
          <a:xfrm>
            <a:off x="395" y="-25469"/>
            <a:ext cx="12433132" cy="7024003"/>
          </a:xfrm>
          <a:prstGeom prst="rect">
            <a:avLst/>
          </a:prstGeom>
        </p:spPr>
      </p:pic>
    </p:spTree>
    <p:extLst>
      <p:ext uri="{BB962C8B-B14F-4D97-AF65-F5344CB8AC3E}">
        <p14:creationId xmlns:p14="http://schemas.microsoft.com/office/powerpoint/2010/main" val="4081714833"/>
      </p:ext>
    </p:extLst>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high confidence">
            <a:extLst>
              <a:ext uri="{FF2B5EF4-FFF2-40B4-BE49-F238E27FC236}">
                <a16:creationId xmlns:a16="http://schemas.microsoft.com/office/drawing/2014/main" id="{36DF1B0F-EF70-4260-AB58-3906FAF15CF0}"/>
              </a:ext>
            </a:extLst>
          </p:cNvPr>
          <p:cNvPicPr>
            <a:picLocks noChangeAspect="1"/>
          </p:cNvPicPr>
          <p:nvPr/>
        </p:nvPicPr>
        <p:blipFill>
          <a:blip r:embed="rId3"/>
          <a:stretch>
            <a:fillRect/>
          </a:stretch>
        </p:blipFill>
        <p:spPr>
          <a:xfrm>
            <a:off x="1586314" y="365903"/>
            <a:ext cx="8561784" cy="6163244"/>
          </a:xfrm>
          <a:prstGeom prst="rect">
            <a:avLst/>
          </a:prstGeom>
        </p:spPr>
      </p:pic>
    </p:spTree>
    <p:extLst>
      <p:ext uri="{BB962C8B-B14F-4D97-AF65-F5344CB8AC3E}">
        <p14:creationId xmlns:p14="http://schemas.microsoft.com/office/powerpoint/2010/main" val="1413215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A4D-21B7-4546-BF4B-652AED93115E}"/>
              </a:ext>
            </a:extLst>
          </p:cNvPr>
          <p:cNvSpPr>
            <a:spLocks noGrp="1"/>
          </p:cNvSpPr>
          <p:nvPr>
            <p:ph type="title"/>
          </p:nvPr>
        </p:nvSpPr>
        <p:spPr/>
        <p:txBody>
          <a:bodyPr/>
          <a:lstStyle/>
          <a:p>
            <a:r>
              <a:rPr lang="en-NZ" b="1">
                <a:ea typeface="+mj-lt"/>
                <a:cs typeface="+mj-lt"/>
              </a:rPr>
              <a:t>Dave – Azure Synapse</a:t>
            </a:r>
            <a:endParaRPr lang="en-NZ">
              <a:ea typeface="+mj-lt"/>
              <a:cs typeface="+mj-lt"/>
            </a:endParaRPr>
          </a:p>
          <a:p>
            <a:endParaRPr lang="en-NZ" b="1"/>
          </a:p>
        </p:txBody>
      </p:sp>
      <p:pic>
        <p:nvPicPr>
          <p:cNvPr id="4" name="Picture 3" descr="A close up of a logo&#10;&#10;Description automatically generated">
            <a:extLst>
              <a:ext uri="{FF2B5EF4-FFF2-40B4-BE49-F238E27FC236}">
                <a16:creationId xmlns:a16="http://schemas.microsoft.com/office/drawing/2014/main" id="{382FEB06-1CD9-4BDB-A864-45FA45026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4" y="1195586"/>
            <a:ext cx="10309225" cy="5798939"/>
          </a:xfrm>
          <a:prstGeom prst="rect">
            <a:avLst/>
          </a:prstGeom>
        </p:spPr>
      </p:pic>
    </p:spTree>
    <p:extLst>
      <p:ext uri="{BB962C8B-B14F-4D97-AF65-F5344CB8AC3E}">
        <p14:creationId xmlns:p14="http://schemas.microsoft.com/office/powerpoint/2010/main" val="36112268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3A58-0DD6-43D3-85E9-966434BB9F2E}"/>
              </a:ext>
            </a:extLst>
          </p:cNvPr>
          <p:cNvSpPr>
            <a:spLocks noGrp="1"/>
          </p:cNvSpPr>
          <p:nvPr>
            <p:ph type="title"/>
          </p:nvPr>
        </p:nvSpPr>
        <p:spPr>
          <a:xfrm>
            <a:off x="1120005" y="292308"/>
            <a:ext cx="10258637" cy="1479638"/>
          </a:xfrm>
        </p:spPr>
        <p:txBody>
          <a:bodyPr/>
          <a:lstStyle/>
          <a:p>
            <a:r>
              <a:rPr lang="en-NZ" dirty="0"/>
              <a:t>Modern Azure Analytics Platforms</a:t>
            </a:r>
          </a:p>
        </p:txBody>
      </p:sp>
      <p:pic>
        <p:nvPicPr>
          <p:cNvPr id="9" name="Content Placeholder 8" descr="A screenshot of a cell phone&#10;&#10;Description automatically generated">
            <a:extLst>
              <a:ext uri="{FF2B5EF4-FFF2-40B4-BE49-F238E27FC236}">
                <a16:creationId xmlns:a16="http://schemas.microsoft.com/office/drawing/2014/main" id="{2F07AA54-35D9-42B6-A2F0-091B6F6D79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339" y="2098989"/>
            <a:ext cx="6818943" cy="3835656"/>
          </a:xfrm>
        </p:spPr>
      </p:pic>
      <p:sp>
        <p:nvSpPr>
          <p:cNvPr id="11" name="TextBox 10">
            <a:extLst>
              <a:ext uri="{FF2B5EF4-FFF2-40B4-BE49-F238E27FC236}">
                <a16:creationId xmlns:a16="http://schemas.microsoft.com/office/drawing/2014/main" id="{00730B13-95D3-4E66-94CA-0CFD84D430BE}"/>
              </a:ext>
            </a:extLst>
          </p:cNvPr>
          <p:cNvSpPr txBox="1"/>
          <p:nvPr/>
        </p:nvSpPr>
        <p:spPr>
          <a:xfrm>
            <a:off x="8371566" y="2632897"/>
            <a:ext cx="3719039" cy="2904328"/>
          </a:xfrm>
          <a:prstGeom prst="rect">
            <a:avLst/>
          </a:prstGeom>
          <a:noFill/>
        </p:spPr>
        <p:txBody>
          <a:bodyPr wrap="square" rtlCol="0">
            <a:spAutoFit/>
          </a:bodyPr>
          <a:lstStyle/>
          <a:p>
            <a:pPr marL="291436" indent="-291436">
              <a:lnSpc>
                <a:spcPct val="150000"/>
              </a:lnSpc>
              <a:buFont typeface="Arial" panose="020B0604020202020204" pitchFamily="34" charset="0"/>
              <a:buChar char="•"/>
            </a:pPr>
            <a:r>
              <a:rPr lang="en-NZ" sz="2448" dirty="0"/>
              <a:t>Azure Data Factory</a:t>
            </a:r>
          </a:p>
          <a:p>
            <a:pPr marL="291436" indent="-291436">
              <a:lnSpc>
                <a:spcPct val="150000"/>
              </a:lnSpc>
              <a:buFont typeface="Arial" panose="020B0604020202020204" pitchFamily="34" charset="0"/>
              <a:buChar char="•"/>
            </a:pPr>
            <a:r>
              <a:rPr lang="en-NZ" sz="2448" dirty="0"/>
              <a:t>Azure Data Lake</a:t>
            </a:r>
          </a:p>
          <a:p>
            <a:pPr marL="291436" indent="-291436">
              <a:lnSpc>
                <a:spcPct val="150000"/>
              </a:lnSpc>
              <a:buFont typeface="Arial" panose="020B0604020202020204" pitchFamily="34" charset="0"/>
              <a:buChar char="•"/>
            </a:pPr>
            <a:r>
              <a:rPr lang="en-NZ" sz="2448" dirty="0"/>
              <a:t>Azure Databricks</a:t>
            </a:r>
          </a:p>
          <a:p>
            <a:pPr marL="291436" indent="-291436">
              <a:lnSpc>
                <a:spcPct val="150000"/>
              </a:lnSpc>
              <a:buFont typeface="Arial" panose="020B0604020202020204" pitchFamily="34" charset="0"/>
              <a:buChar char="•"/>
            </a:pPr>
            <a:r>
              <a:rPr lang="en-NZ" sz="2448" dirty="0"/>
              <a:t>Azure SQL / SQLDW</a:t>
            </a:r>
          </a:p>
          <a:p>
            <a:pPr marL="291436" indent="-291436">
              <a:lnSpc>
                <a:spcPct val="150000"/>
              </a:lnSpc>
              <a:buFont typeface="Arial" panose="020B0604020202020204" pitchFamily="34" charset="0"/>
              <a:buChar char="•"/>
            </a:pPr>
            <a:r>
              <a:rPr lang="en-NZ" sz="2448" dirty="0"/>
              <a:t>Azure Data Catalogue</a:t>
            </a:r>
          </a:p>
        </p:txBody>
      </p:sp>
    </p:spTree>
    <p:extLst>
      <p:ext uri="{BB962C8B-B14F-4D97-AF65-F5344CB8AC3E}">
        <p14:creationId xmlns:p14="http://schemas.microsoft.com/office/powerpoint/2010/main" val="25066939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FFFF00"/>
      </a:hlink>
      <a:folHlink>
        <a:srgbClr val="FFFF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ustomer-Ready Template Audienz Modified.potx" id="{092DFF61-9B9B-4BDB-9EC7-D47A5F3C0BAF}" vid="{E326199E-CEC6-4972-9DA7-4930361C35E6}"/>
    </a:ext>
  </a:extLst>
</a:theme>
</file>

<file path=ppt/theme/theme3.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C5742CFE82A43B82393876DE4DCCB" ma:contentTypeVersion="2" ma:contentTypeDescription="Create a new document." ma:contentTypeScope="" ma:versionID="ff004f1d8f015baac0287d6c598c2ab1">
  <xsd:schema xmlns:xsd="http://www.w3.org/2001/XMLSchema" xmlns:xs="http://www.w3.org/2001/XMLSchema" xmlns:p="http://schemas.microsoft.com/office/2006/metadata/properties" xmlns:ns2="06cfb516-f24f-42b2-ad6f-e3b3d55de626" targetNamespace="http://schemas.microsoft.com/office/2006/metadata/properties" ma:root="true" ma:fieldsID="8ed30bd799d83efa8c566bafe04ff888" ns2:_="">
    <xsd:import namespace="06cfb516-f24f-42b2-ad6f-e3b3d55de6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cfb516-f24f-42b2-ad6f-e3b3d55de6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5165E8-FDAF-4A11-8116-53DD08F395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cfb516-f24f-42b2-ad6f-e3b3d55de6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15399-885A-441B-A114-CB6E80EBF6A5}">
  <ds:schemaRefs>
    <ds:schemaRef ds:uri="http://schemas.microsoft.com/office/infopath/2007/PartnerControls"/>
    <ds:schemaRef ds:uri="http://purl.org/dc/terms/"/>
    <ds:schemaRef ds:uri="http://schemas.microsoft.com/office/2006/documentManagement/types"/>
    <ds:schemaRef ds:uri="06cfb516-f24f-42b2-ad6f-e3b3d55de626"/>
    <ds:schemaRef ds:uri="http://schemas.openxmlformats.org/package/2006/metadata/core-properties"/>
    <ds:schemaRef ds:uri="http://purl.org/dc/elements/1.1/"/>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TotalTime>
  <Words>2807</Words>
  <Application>Microsoft Office PowerPoint</Application>
  <PresentationFormat>Custom</PresentationFormat>
  <Paragraphs>230</Paragraphs>
  <Slides>29</Slides>
  <Notes>20</Notes>
  <HiddenSlides>3</HiddenSlides>
  <MMClips>2</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Segoe UI</vt:lpstr>
      <vt:lpstr>Segoe UI Light</vt:lpstr>
      <vt:lpstr>Segoe UI Semibold</vt:lpstr>
      <vt:lpstr>Wingdings</vt:lpstr>
      <vt:lpstr>Azure PPT Template - 2018</vt:lpstr>
      <vt:lpstr>STB Product Families 2013</vt:lpstr>
      <vt:lpstr>1_Azure PPT Template - 2018</vt:lpstr>
      <vt:lpstr>think-cell Slide</vt:lpstr>
      <vt:lpstr>PowerPoint Presentation</vt:lpstr>
      <vt:lpstr>Agenda</vt:lpstr>
      <vt:lpstr>Rory – AAD &amp; B2C </vt:lpstr>
      <vt:lpstr>Rory – AAD &amp; B2C</vt:lpstr>
      <vt:lpstr>Rory – AAD &amp; B2C</vt:lpstr>
      <vt:lpstr>PowerPoint Presentation</vt:lpstr>
      <vt:lpstr>PowerPoint Presentation</vt:lpstr>
      <vt:lpstr>Dave – Azure Synapse </vt:lpstr>
      <vt:lpstr>Modern Azure Analytics Platforms</vt:lpstr>
      <vt:lpstr>Evolution of Azure Data Warehouse</vt:lpstr>
      <vt:lpstr>Alessandro – Microsoft Power Virtual Agents</vt:lpstr>
      <vt:lpstr>Highlights</vt:lpstr>
      <vt:lpstr>Demo</vt:lpstr>
      <vt:lpstr>Aben: Top Ten Security Practices on Azure</vt:lpstr>
      <vt:lpstr>Wagner Silveira API Management Arc Enabled</vt:lpstr>
      <vt:lpstr>API management Arc Enabled</vt:lpstr>
      <vt:lpstr>API Management Arc Enabled</vt:lpstr>
      <vt:lpstr>Hands on time!</vt:lpstr>
      <vt:lpstr>Sudhir: Mapping Dataflow in ADF</vt:lpstr>
      <vt:lpstr>Jaliya Udagedara: Visual Studio Online</vt:lpstr>
      <vt:lpstr>DSR: Azure Functions (if needed)</vt:lpstr>
      <vt:lpstr>DSR: Azure Functions (if needed)</vt:lpstr>
      <vt:lpstr>Q &amp; A and Giveaways</vt:lpstr>
      <vt:lpstr>PowerPoint Presentation</vt:lpstr>
      <vt:lpstr>Some other Azure User Groups</vt:lpstr>
      <vt:lpstr>THE YEAR THAT WAS 2019</vt:lpstr>
      <vt:lpstr>Changing Of The Guard &amp; Fresh Speakers</vt:lpstr>
      <vt:lpstr>Global Azure Bootcamp 2019</vt:lpstr>
      <vt:lpstr>THE YEAR THAT WILL BE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Daniel Scott-Raynsford</cp:lastModifiedBy>
  <cp:revision>2</cp:revision>
  <dcterms:modified xsi:type="dcterms:W3CDTF">2019-11-20T04:04:40Z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0x010100ECBC5742CFE82A43B82393876DE4DCCB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